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0" r:id="rId2"/>
    <p:sldId id="347" r:id="rId3"/>
    <p:sldId id="328" r:id="rId4"/>
    <p:sldId id="268" r:id="rId5"/>
    <p:sldId id="348" r:id="rId6"/>
    <p:sldId id="324" r:id="rId7"/>
    <p:sldId id="352" r:id="rId8"/>
    <p:sldId id="346" r:id="rId9"/>
    <p:sldId id="323" r:id="rId10"/>
    <p:sldId id="351" r:id="rId11"/>
    <p:sldId id="327" r:id="rId12"/>
    <p:sldId id="335" r:id="rId13"/>
    <p:sldId id="349" r:id="rId14"/>
    <p:sldId id="350" r:id="rId15"/>
    <p:sldId id="336" r:id="rId16"/>
    <p:sldId id="353" r:id="rId17"/>
    <p:sldId id="342" r:id="rId18"/>
    <p:sldId id="272" r:id="rId19"/>
  </p:sldIdLst>
  <p:sldSz cx="12192000" cy="6858000"/>
  <p:notesSz cx="6858000" cy="9144000"/>
  <p:embeddedFontLst>
    <p:embeddedFont>
      <p:font typeface="Modern Love Grunge" panose="04070805081005020601" pitchFamily="82" charset="0"/>
      <p:regular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Medium" panose="00000600000000000000" pitchFamily="2" charset="0"/>
      <p:regular r:id="rId27"/>
      <p:italic r:id="rId28"/>
    </p:embeddedFont>
    <p:embeddedFont>
      <p:font typeface="Montserrat SemiBold" panose="00000700000000000000" pitchFamily="2" charset="0"/>
      <p:bold r:id="rId29"/>
      <p:boldItalic r:id="rId30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145"/>
    <a:srgbClr val="CC3300"/>
    <a:srgbClr val="D83C69"/>
    <a:srgbClr val="6E152E"/>
    <a:srgbClr val="DEC9A2"/>
    <a:srgbClr val="E9DBC1"/>
    <a:srgbClr val="BC945A"/>
    <a:srgbClr val="691B31"/>
    <a:srgbClr val="404040"/>
    <a:srgbClr val="245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260" autoAdjust="0"/>
  </p:normalViewPr>
  <p:slideViewPr>
    <p:cSldViewPr snapToGrid="0" snapToObjects="1">
      <p:cViewPr>
        <p:scale>
          <a:sx n="66" d="100"/>
          <a:sy n="66" d="100"/>
        </p:scale>
        <p:origin x="1164" y="-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61F49-6B99-48AA-9265-F0300A8FC205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CA5E353B-5685-4FF0-A550-A1A5584E0B34}">
      <dgm:prSet phldrT="[Texto]" custT="1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es-MX" sz="1200" dirty="0">
            <a:solidFill>
              <a:schemeClr val="tx1"/>
            </a:solidFill>
          </a:endParaRPr>
        </a:p>
        <a:p>
          <a:endParaRPr lang="es-MX" sz="1400" dirty="0">
            <a:solidFill>
              <a:schemeClr val="tx1"/>
            </a:solidFill>
          </a:endParaRPr>
        </a:p>
        <a:p>
          <a:endParaRPr lang="es-MX" sz="1400" dirty="0">
            <a:solidFill>
              <a:schemeClr val="tx1"/>
            </a:solidFill>
          </a:endParaRPr>
        </a:p>
        <a:p>
          <a:r>
            <a:rPr lang="es-MX" sz="1400" dirty="0">
              <a:solidFill>
                <a:schemeClr val="tx1"/>
              </a:solidFill>
            </a:rPr>
            <a:t>FASE I</a:t>
          </a:r>
        </a:p>
        <a:p>
          <a:r>
            <a:rPr lang="es-MX" sz="1400" dirty="0">
              <a:solidFill>
                <a:schemeClr val="tx1"/>
              </a:solidFill>
            </a:rPr>
            <a:t>Inicio - Limpieza</a:t>
          </a:r>
        </a:p>
        <a:p>
          <a:r>
            <a:rPr lang="es-MX" sz="1400" dirty="0">
              <a:solidFill>
                <a:schemeClr val="tx1"/>
              </a:solidFill>
            </a:rPr>
            <a:t>Organización</a:t>
          </a:r>
        </a:p>
        <a:p>
          <a:r>
            <a:rPr lang="es-MX" sz="1400" dirty="0">
              <a:solidFill>
                <a:schemeClr val="tx1"/>
              </a:solidFill>
            </a:rPr>
            <a:t>Calendarización </a:t>
          </a:r>
        </a:p>
      </dgm:t>
    </dgm:pt>
    <dgm:pt modelId="{21F17DCD-8146-4CD9-9D08-799C21FCAEBE}" type="parTrans" cxnId="{F9980848-4EA3-4DCA-84CD-DFC189789E28}">
      <dgm:prSet/>
      <dgm:spPr/>
      <dgm:t>
        <a:bodyPr/>
        <a:lstStyle/>
        <a:p>
          <a:endParaRPr lang="es-MX"/>
        </a:p>
      </dgm:t>
    </dgm:pt>
    <dgm:pt modelId="{806EE639-61AD-47D9-B7D4-DF0EEF986098}" type="sibTrans" cxnId="{F9980848-4EA3-4DCA-84CD-DFC189789E28}">
      <dgm:prSet/>
      <dgm:spPr/>
      <dgm:t>
        <a:bodyPr/>
        <a:lstStyle/>
        <a:p>
          <a:endParaRPr lang="es-MX"/>
        </a:p>
      </dgm:t>
    </dgm:pt>
    <dgm:pt modelId="{A3B2B7EA-0782-415C-BCAF-250CF0997021}">
      <dgm:prSet phldrT="[Texto]" custT="1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es-MX" sz="500" dirty="0">
            <a:solidFill>
              <a:schemeClr val="tx1"/>
            </a:solidFill>
          </a:endParaRPr>
        </a:p>
        <a:p>
          <a:endParaRPr lang="es-MX" sz="1400" dirty="0">
            <a:solidFill>
              <a:schemeClr val="tx1"/>
            </a:solidFill>
          </a:endParaRPr>
        </a:p>
        <a:p>
          <a:endParaRPr lang="es-MX" sz="1400" dirty="0">
            <a:solidFill>
              <a:schemeClr val="tx1"/>
            </a:solidFill>
          </a:endParaRPr>
        </a:p>
        <a:p>
          <a:r>
            <a:rPr lang="es-MX" sz="1400" dirty="0">
              <a:solidFill>
                <a:schemeClr val="tx1"/>
              </a:solidFill>
            </a:rPr>
            <a:t>FASE II</a:t>
          </a:r>
        </a:p>
        <a:p>
          <a:r>
            <a:rPr lang="es-MX" sz="1400" dirty="0">
              <a:solidFill>
                <a:schemeClr val="tx1"/>
              </a:solidFill>
            </a:rPr>
            <a:t>Puesta en Marcha</a:t>
          </a:r>
        </a:p>
        <a:p>
          <a:r>
            <a:rPr lang="es-MX" sz="1400" dirty="0">
              <a:solidFill>
                <a:schemeClr val="tx1"/>
              </a:solidFill>
            </a:rPr>
            <a:t>Creación e Instalación de ecotecnias</a:t>
          </a:r>
        </a:p>
        <a:p>
          <a:endParaRPr lang="es-MX" sz="1400" dirty="0">
            <a:solidFill>
              <a:schemeClr val="tx1"/>
            </a:solidFill>
          </a:endParaRPr>
        </a:p>
      </dgm:t>
    </dgm:pt>
    <dgm:pt modelId="{8701CBFE-66FC-4ED3-A750-CB6238437B66}" type="parTrans" cxnId="{8AF177F0-1020-496B-B476-EB9458A5EFDF}">
      <dgm:prSet/>
      <dgm:spPr/>
      <dgm:t>
        <a:bodyPr/>
        <a:lstStyle/>
        <a:p>
          <a:endParaRPr lang="es-MX"/>
        </a:p>
      </dgm:t>
    </dgm:pt>
    <dgm:pt modelId="{DC6AF336-AE73-4F60-870F-85125EC92595}" type="sibTrans" cxnId="{8AF177F0-1020-496B-B476-EB9458A5EFDF}">
      <dgm:prSet/>
      <dgm:spPr/>
      <dgm:t>
        <a:bodyPr/>
        <a:lstStyle/>
        <a:p>
          <a:endParaRPr lang="es-MX"/>
        </a:p>
      </dgm:t>
    </dgm:pt>
    <dgm:pt modelId="{A303A7B2-0D61-4394-92EA-D608781E74F9}">
      <dgm:prSet phldrT="[Texto]" custT="1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es-MX" sz="1200" dirty="0">
            <a:solidFill>
              <a:schemeClr val="tx1"/>
            </a:solidFill>
          </a:endParaRPr>
        </a:p>
        <a:p>
          <a:endParaRPr lang="es-MX" sz="1400" dirty="0">
            <a:solidFill>
              <a:schemeClr val="tx1"/>
            </a:solidFill>
          </a:endParaRPr>
        </a:p>
        <a:p>
          <a:r>
            <a:rPr lang="es-MX" sz="1400" dirty="0">
              <a:solidFill>
                <a:schemeClr val="tx1"/>
              </a:solidFill>
            </a:rPr>
            <a:t>FASE III</a:t>
          </a:r>
        </a:p>
        <a:p>
          <a:r>
            <a:rPr lang="es-MX" sz="1400" dirty="0">
              <a:solidFill>
                <a:schemeClr val="tx1"/>
              </a:solidFill>
            </a:rPr>
            <a:t>Anclaje de las UAC y/o Materias</a:t>
          </a:r>
        </a:p>
        <a:p>
          <a:r>
            <a:rPr lang="es-MX" sz="1400" dirty="0">
              <a:solidFill>
                <a:schemeClr val="tx1"/>
              </a:solidFill>
            </a:rPr>
            <a:t>Transversalidad</a:t>
          </a:r>
        </a:p>
        <a:p>
          <a:r>
            <a:rPr lang="es-MX" sz="1400" dirty="0">
              <a:solidFill>
                <a:schemeClr val="tx1"/>
              </a:solidFill>
            </a:rPr>
            <a:t>Obtención productos</a:t>
          </a:r>
        </a:p>
      </dgm:t>
    </dgm:pt>
    <dgm:pt modelId="{D8AB3B1B-CEE1-4C3B-A81B-89AF622B0A86}" type="parTrans" cxnId="{DBA8A9CD-9B55-48D9-989D-557C224B370B}">
      <dgm:prSet/>
      <dgm:spPr/>
      <dgm:t>
        <a:bodyPr/>
        <a:lstStyle/>
        <a:p>
          <a:endParaRPr lang="es-MX"/>
        </a:p>
      </dgm:t>
    </dgm:pt>
    <dgm:pt modelId="{3C052253-19A2-46A8-8122-EF0DD5B7D35A}" type="sibTrans" cxnId="{DBA8A9CD-9B55-48D9-989D-557C224B370B}">
      <dgm:prSet/>
      <dgm:spPr/>
      <dgm:t>
        <a:bodyPr/>
        <a:lstStyle/>
        <a:p>
          <a:endParaRPr lang="es-MX"/>
        </a:p>
      </dgm:t>
    </dgm:pt>
    <dgm:pt modelId="{B74548EB-0C8D-4C7F-B0AA-FA4BFF2050C2}" type="pres">
      <dgm:prSet presAssocID="{C6461F49-6B99-48AA-9265-F0300A8FC205}" presName="Name0" presStyleCnt="0">
        <dgm:presLayoutVars>
          <dgm:dir/>
          <dgm:resizeHandles val="exact"/>
        </dgm:presLayoutVars>
      </dgm:prSet>
      <dgm:spPr/>
    </dgm:pt>
    <dgm:pt modelId="{035EEA58-89ED-4A73-A046-7143E83C19B8}" type="pres">
      <dgm:prSet presAssocID="{C6461F49-6B99-48AA-9265-F0300A8FC205}" presName="fgShape" presStyleLbl="fgShp" presStyleIdx="0" presStyleCnt="1" custLinFactNeighborX="1066" custLinFactNeighborY="29050"/>
      <dgm:spPr>
        <a:solidFill>
          <a:srgbClr val="9D2449"/>
        </a:solidFill>
      </dgm:spPr>
    </dgm:pt>
    <dgm:pt modelId="{1E8A42CB-499C-4526-9EA7-46B80DF69B91}" type="pres">
      <dgm:prSet presAssocID="{C6461F49-6B99-48AA-9265-F0300A8FC205}" presName="linComp" presStyleCnt="0"/>
      <dgm:spPr/>
    </dgm:pt>
    <dgm:pt modelId="{0EEAEB26-E392-432F-AE82-090DCA99051E}" type="pres">
      <dgm:prSet presAssocID="{CA5E353B-5685-4FF0-A550-A1A5584E0B34}" presName="compNode" presStyleCnt="0"/>
      <dgm:spPr/>
    </dgm:pt>
    <dgm:pt modelId="{DCE9E758-44F0-4546-958E-EDC420A2B040}" type="pres">
      <dgm:prSet presAssocID="{CA5E353B-5685-4FF0-A550-A1A5584E0B34}" presName="bkgdShape" presStyleLbl="node1" presStyleIdx="0" presStyleCnt="3"/>
      <dgm:spPr/>
    </dgm:pt>
    <dgm:pt modelId="{6DBAC99A-A486-4975-8990-F5C0D06AF1C9}" type="pres">
      <dgm:prSet presAssocID="{CA5E353B-5685-4FF0-A550-A1A5584E0B34}" presName="nodeTx" presStyleLbl="node1" presStyleIdx="0" presStyleCnt="3">
        <dgm:presLayoutVars>
          <dgm:bulletEnabled val="1"/>
        </dgm:presLayoutVars>
      </dgm:prSet>
      <dgm:spPr/>
    </dgm:pt>
    <dgm:pt modelId="{6C1B162D-D31C-49B1-A4ED-011747C68833}" type="pres">
      <dgm:prSet presAssocID="{CA5E353B-5685-4FF0-A550-A1A5584E0B34}" presName="invisiNode" presStyleLbl="node1" presStyleIdx="0" presStyleCnt="3"/>
      <dgm:spPr/>
    </dgm:pt>
    <dgm:pt modelId="{EA2B55AB-C471-428D-855E-3967610D179C}" type="pres">
      <dgm:prSet presAssocID="{CA5E353B-5685-4FF0-A550-A1A5584E0B34}" presName="imagNode" presStyleLbl="fgImgPlace1" presStyleIdx="0" presStyleCnt="3" custScaleX="176309" custScaleY="169257" custLinFactNeighborX="2235" custLinFactNeighborY="18215"/>
      <dgm:spPr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</dgm:spPr>
    </dgm:pt>
    <dgm:pt modelId="{352B6E38-AA64-4211-A320-35E2A6B9775B}" type="pres">
      <dgm:prSet presAssocID="{806EE639-61AD-47D9-B7D4-DF0EEF986098}" presName="sibTrans" presStyleLbl="sibTrans2D1" presStyleIdx="0" presStyleCnt="0"/>
      <dgm:spPr/>
    </dgm:pt>
    <dgm:pt modelId="{FEE4ABFC-90CF-4B04-B663-B80A65FDD0E8}" type="pres">
      <dgm:prSet presAssocID="{A3B2B7EA-0782-415C-BCAF-250CF0997021}" presName="compNode" presStyleCnt="0"/>
      <dgm:spPr/>
    </dgm:pt>
    <dgm:pt modelId="{77D70200-3A60-4997-8365-C14DE51961C6}" type="pres">
      <dgm:prSet presAssocID="{A3B2B7EA-0782-415C-BCAF-250CF0997021}" presName="bkgdShape" presStyleLbl="node1" presStyleIdx="1" presStyleCnt="3"/>
      <dgm:spPr/>
    </dgm:pt>
    <dgm:pt modelId="{7B317575-3B5A-4259-BCE1-61C90066939A}" type="pres">
      <dgm:prSet presAssocID="{A3B2B7EA-0782-415C-BCAF-250CF0997021}" presName="nodeTx" presStyleLbl="node1" presStyleIdx="1" presStyleCnt="3">
        <dgm:presLayoutVars>
          <dgm:bulletEnabled val="1"/>
        </dgm:presLayoutVars>
      </dgm:prSet>
      <dgm:spPr/>
    </dgm:pt>
    <dgm:pt modelId="{860B668F-99D7-4698-9970-35C73F93E8AB}" type="pres">
      <dgm:prSet presAssocID="{A3B2B7EA-0782-415C-BCAF-250CF0997021}" presName="invisiNode" presStyleLbl="node1" presStyleIdx="1" presStyleCnt="3"/>
      <dgm:spPr/>
    </dgm:pt>
    <dgm:pt modelId="{C289E933-B9BC-4FBF-9723-0BE5016E8BBC}" type="pres">
      <dgm:prSet presAssocID="{A3B2B7EA-0782-415C-BCAF-250CF0997021}" presName="imagNode" presStyleLbl="fgImgPlace1" presStyleIdx="1" presStyleCnt="3" custScaleX="164046" custScaleY="170060" custLinFactNeighborX="1042" custLinFactNeighborY="14499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01994C95-0F38-4BC5-BCD5-4BB2FDDB8DCA}" type="pres">
      <dgm:prSet presAssocID="{DC6AF336-AE73-4F60-870F-85125EC92595}" presName="sibTrans" presStyleLbl="sibTrans2D1" presStyleIdx="0" presStyleCnt="0"/>
      <dgm:spPr/>
    </dgm:pt>
    <dgm:pt modelId="{2D7BC5D8-D0B9-49B4-A0C7-113D17F32978}" type="pres">
      <dgm:prSet presAssocID="{A303A7B2-0D61-4394-92EA-D608781E74F9}" presName="compNode" presStyleCnt="0"/>
      <dgm:spPr/>
    </dgm:pt>
    <dgm:pt modelId="{13DAC615-3C12-4A7B-9B02-62CBAB96987B}" type="pres">
      <dgm:prSet presAssocID="{A303A7B2-0D61-4394-92EA-D608781E74F9}" presName="bkgdShape" presStyleLbl="node1" presStyleIdx="2" presStyleCnt="3" custAng="0" custLinFactNeighborX="214" custLinFactNeighborY="0"/>
      <dgm:spPr/>
    </dgm:pt>
    <dgm:pt modelId="{EDEFE0AE-21CD-4080-B5A1-FD54C2564024}" type="pres">
      <dgm:prSet presAssocID="{A303A7B2-0D61-4394-92EA-D608781E74F9}" presName="nodeTx" presStyleLbl="node1" presStyleIdx="2" presStyleCnt="3">
        <dgm:presLayoutVars>
          <dgm:bulletEnabled val="1"/>
        </dgm:presLayoutVars>
      </dgm:prSet>
      <dgm:spPr/>
    </dgm:pt>
    <dgm:pt modelId="{295C24C3-BA78-4E82-B3C2-1CE6FF5D0AD4}" type="pres">
      <dgm:prSet presAssocID="{A303A7B2-0D61-4394-92EA-D608781E74F9}" presName="invisiNode" presStyleLbl="node1" presStyleIdx="2" presStyleCnt="3"/>
      <dgm:spPr/>
    </dgm:pt>
    <dgm:pt modelId="{CD2F13FA-0740-4780-A723-BE4B8C9792D1}" type="pres">
      <dgm:prSet presAssocID="{A303A7B2-0D61-4394-92EA-D608781E74F9}" presName="imagNode" presStyleLbl="fgImgPlace1" presStyleIdx="2" presStyleCnt="3" custScaleX="171203" custScaleY="164042" custLinFactNeighborX="-1042" custLinFactNeighborY="14500"/>
      <dgm:spPr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</dgm:spPr>
    </dgm:pt>
  </dgm:ptLst>
  <dgm:cxnLst>
    <dgm:cxn modelId="{FB133F02-68C5-45F3-B311-563D41FF1807}" type="presOf" srcId="{C6461F49-6B99-48AA-9265-F0300A8FC205}" destId="{B74548EB-0C8D-4C7F-B0AA-FA4BFF2050C2}" srcOrd="0" destOrd="0" presId="urn:microsoft.com/office/officeart/2005/8/layout/hList7"/>
    <dgm:cxn modelId="{A57A1D09-D285-4CD7-AA01-85208EFF52E0}" type="presOf" srcId="{A303A7B2-0D61-4394-92EA-D608781E74F9}" destId="{13DAC615-3C12-4A7B-9B02-62CBAB96987B}" srcOrd="0" destOrd="0" presId="urn:microsoft.com/office/officeart/2005/8/layout/hList7"/>
    <dgm:cxn modelId="{F983310B-E9F6-477B-9667-8F3B33CDCC70}" type="presOf" srcId="{CA5E353B-5685-4FF0-A550-A1A5584E0B34}" destId="{6DBAC99A-A486-4975-8990-F5C0D06AF1C9}" srcOrd="1" destOrd="0" presId="urn:microsoft.com/office/officeart/2005/8/layout/hList7"/>
    <dgm:cxn modelId="{4DE83513-11C5-4152-906C-7747AC283E1A}" type="presOf" srcId="{A303A7B2-0D61-4394-92EA-D608781E74F9}" destId="{EDEFE0AE-21CD-4080-B5A1-FD54C2564024}" srcOrd="1" destOrd="0" presId="urn:microsoft.com/office/officeart/2005/8/layout/hList7"/>
    <dgm:cxn modelId="{F9980848-4EA3-4DCA-84CD-DFC189789E28}" srcId="{C6461F49-6B99-48AA-9265-F0300A8FC205}" destId="{CA5E353B-5685-4FF0-A550-A1A5584E0B34}" srcOrd="0" destOrd="0" parTransId="{21F17DCD-8146-4CD9-9D08-799C21FCAEBE}" sibTransId="{806EE639-61AD-47D9-B7D4-DF0EEF986098}"/>
    <dgm:cxn modelId="{DF73634D-649F-462C-B3BC-55AD6231828D}" type="presOf" srcId="{DC6AF336-AE73-4F60-870F-85125EC92595}" destId="{01994C95-0F38-4BC5-BCD5-4BB2FDDB8DCA}" srcOrd="0" destOrd="0" presId="urn:microsoft.com/office/officeart/2005/8/layout/hList7"/>
    <dgm:cxn modelId="{6CD41C71-A576-44DB-B2AD-532B27717C09}" type="presOf" srcId="{CA5E353B-5685-4FF0-A550-A1A5584E0B34}" destId="{DCE9E758-44F0-4546-958E-EDC420A2B040}" srcOrd="0" destOrd="0" presId="urn:microsoft.com/office/officeart/2005/8/layout/hList7"/>
    <dgm:cxn modelId="{7CB49558-8F11-4BD0-B018-26F9391FCEE0}" type="presOf" srcId="{A3B2B7EA-0782-415C-BCAF-250CF0997021}" destId="{7B317575-3B5A-4259-BCE1-61C90066939A}" srcOrd="1" destOrd="0" presId="urn:microsoft.com/office/officeart/2005/8/layout/hList7"/>
    <dgm:cxn modelId="{CA200A93-C4F9-4462-982D-34A4B6A266B5}" type="presOf" srcId="{806EE639-61AD-47D9-B7D4-DF0EEF986098}" destId="{352B6E38-AA64-4211-A320-35E2A6B9775B}" srcOrd="0" destOrd="0" presId="urn:microsoft.com/office/officeart/2005/8/layout/hList7"/>
    <dgm:cxn modelId="{DBA8A9CD-9B55-48D9-989D-557C224B370B}" srcId="{C6461F49-6B99-48AA-9265-F0300A8FC205}" destId="{A303A7B2-0D61-4394-92EA-D608781E74F9}" srcOrd="2" destOrd="0" parTransId="{D8AB3B1B-CEE1-4C3B-A81B-89AF622B0A86}" sibTransId="{3C052253-19A2-46A8-8122-EF0DD5B7D35A}"/>
    <dgm:cxn modelId="{04920BDA-045C-40C1-A8D6-6F15FBB9D99B}" type="presOf" srcId="{A3B2B7EA-0782-415C-BCAF-250CF0997021}" destId="{77D70200-3A60-4997-8365-C14DE51961C6}" srcOrd="0" destOrd="0" presId="urn:microsoft.com/office/officeart/2005/8/layout/hList7"/>
    <dgm:cxn modelId="{8AF177F0-1020-496B-B476-EB9458A5EFDF}" srcId="{C6461F49-6B99-48AA-9265-F0300A8FC205}" destId="{A3B2B7EA-0782-415C-BCAF-250CF0997021}" srcOrd="1" destOrd="0" parTransId="{8701CBFE-66FC-4ED3-A750-CB6238437B66}" sibTransId="{DC6AF336-AE73-4F60-870F-85125EC92595}"/>
    <dgm:cxn modelId="{21852B19-155E-4B15-B515-72C9047F7F51}" type="presParOf" srcId="{B74548EB-0C8D-4C7F-B0AA-FA4BFF2050C2}" destId="{035EEA58-89ED-4A73-A046-7143E83C19B8}" srcOrd="0" destOrd="0" presId="urn:microsoft.com/office/officeart/2005/8/layout/hList7"/>
    <dgm:cxn modelId="{0FB164F5-52E9-4B4E-A81B-BC9595E15C0C}" type="presParOf" srcId="{B74548EB-0C8D-4C7F-B0AA-FA4BFF2050C2}" destId="{1E8A42CB-499C-4526-9EA7-46B80DF69B91}" srcOrd="1" destOrd="0" presId="urn:microsoft.com/office/officeart/2005/8/layout/hList7"/>
    <dgm:cxn modelId="{2B933771-4AE5-4656-BC82-8BD717BEA61D}" type="presParOf" srcId="{1E8A42CB-499C-4526-9EA7-46B80DF69B91}" destId="{0EEAEB26-E392-432F-AE82-090DCA99051E}" srcOrd="0" destOrd="0" presId="urn:microsoft.com/office/officeart/2005/8/layout/hList7"/>
    <dgm:cxn modelId="{150C9456-52A4-4844-8B47-706B31CF386A}" type="presParOf" srcId="{0EEAEB26-E392-432F-AE82-090DCA99051E}" destId="{DCE9E758-44F0-4546-958E-EDC420A2B040}" srcOrd="0" destOrd="0" presId="urn:microsoft.com/office/officeart/2005/8/layout/hList7"/>
    <dgm:cxn modelId="{38284E7C-53A0-4C3D-B989-9C34EF321BAB}" type="presParOf" srcId="{0EEAEB26-E392-432F-AE82-090DCA99051E}" destId="{6DBAC99A-A486-4975-8990-F5C0D06AF1C9}" srcOrd="1" destOrd="0" presId="urn:microsoft.com/office/officeart/2005/8/layout/hList7"/>
    <dgm:cxn modelId="{1DF34CA1-7DB5-495E-8BEB-AC21C76E6D24}" type="presParOf" srcId="{0EEAEB26-E392-432F-AE82-090DCA99051E}" destId="{6C1B162D-D31C-49B1-A4ED-011747C68833}" srcOrd="2" destOrd="0" presId="urn:microsoft.com/office/officeart/2005/8/layout/hList7"/>
    <dgm:cxn modelId="{36DE7237-4EFE-4D90-8DE8-5E836BF1395F}" type="presParOf" srcId="{0EEAEB26-E392-432F-AE82-090DCA99051E}" destId="{EA2B55AB-C471-428D-855E-3967610D179C}" srcOrd="3" destOrd="0" presId="urn:microsoft.com/office/officeart/2005/8/layout/hList7"/>
    <dgm:cxn modelId="{431C4BCC-A132-4BA0-9497-95BF6E8DF69D}" type="presParOf" srcId="{1E8A42CB-499C-4526-9EA7-46B80DF69B91}" destId="{352B6E38-AA64-4211-A320-35E2A6B9775B}" srcOrd="1" destOrd="0" presId="urn:microsoft.com/office/officeart/2005/8/layout/hList7"/>
    <dgm:cxn modelId="{03FD9038-45AB-48A1-9789-3A5414D9380C}" type="presParOf" srcId="{1E8A42CB-499C-4526-9EA7-46B80DF69B91}" destId="{FEE4ABFC-90CF-4B04-B663-B80A65FDD0E8}" srcOrd="2" destOrd="0" presId="urn:microsoft.com/office/officeart/2005/8/layout/hList7"/>
    <dgm:cxn modelId="{4B13067F-C75E-44BE-9FAB-22D5C8AF0C3D}" type="presParOf" srcId="{FEE4ABFC-90CF-4B04-B663-B80A65FDD0E8}" destId="{77D70200-3A60-4997-8365-C14DE51961C6}" srcOrd="0" destOrd="0" presId="urn:microsoft.com/office/officeart/2005/8/layout/hList7"/>
    <dgm:cxn modelId="{FA2DEA7B-B2F2-4FDA-B41A-66FBAB9CA184}" type="presParOf" srcId="{FEE4ABFC-90CF-4B04-B663-B80A65FDD0E8}" destId="{7B317575-3B5A-4259-BCE1-61C90066939A}" srcOrd="1" destOrd="0" presId="urn:microsoft.com/office/officeart/2005/8/layout/hList7"/>
    <dgm:cxn modelId="{A7F20337-46E8-4C51-A803-37C5DFD702EA}" type="presParOf" srcId="{FEE4ABFC-90CF-4B04-B663-B80A65FDD0E8}" destId="{860B668F-99D7-4698-9970-35C73F93E8AB}" srcOrd="2" destOrd="0" presId="urn:microsoft.com/office/officeart/2005/8/layout/hList7"/>
    <dgm:cxn modelId="{4417A21A-3B4D-4189-9C5C-19DFAA0B2F34}" type="presParOf" srcId="{FEE4ABFC-90CF-4B04-B663-B80A65FDD0E8}" destId="{C289E933-B9BC-4FBF-9723-0BE5016E8BBC}" srcOrd="3" destOrd="0" presId="urn:microsoft.com/office/officeart/2005/8/layout/hList7"/>
    <dgm:cxn modelId="{16E6FF3C-CABC-45D6-BBA0-6852628E175F}" type="presParOf" srcId="{1E8A42CB-499C-4526-9EA7-46B80DF69B91}" destId="{01994C95-0F38-4BC5-BCD5-4BB2FDDB8DCA}" srcOrd="3" destOrd="0" presId="urn:microsoft.com/office/officeart/2005/8/layout/hList7"/>
    <dgm:cxn modelId="{40E4D008-7AB5-4A31-B535-6909A7C5AC60}" type="presParOf" srcId="{1E8A42CB-499C-4526-9EA7-46B80DF69B91}" destId="{2D7BC5D8-D0B9-49B4-A0C7-113D17F32978}" srcOrd="4" destOrd="0" presId="urn:microsoft.com/office/officeart/2005/8/layout/hList7"/>
    <dgm:cxn modelId="{A93124E2-BE27-4F46-BFC7-E01D556261DB}" type="presParOf" srcId="{2D7BC5D8-D0B9-49B4-A0C7-113D17F32978}" destId="{13DAC615-3C12-4A7B-9B02-62CBAB96987B}" srcOrd="0" destOrd="0" presId="urn:microsoft.com/office/officeart/2005/8/layout/hList7"/>
    <dgm:cxn modelId="{98A208C6-CC9B-481C-B12D-0DB4AA4DA183}" type="presParOf" srcId="{2D7BC5D8-D0B9-49B4-A0C7-113D17F32978}" destId="{EDEFE0AE-21CD-4080-B5A1-FD54C2564024}" srcOrd="1" destOrd="0" presId="urn:microsoft.com/office/officeart/2005/8/layout/hList7"/>
    <dgm:cxn modelId="{FEB6E4DE-5591-4FA9-B2C5-8277E17B71BC}" type="presParOf" srcId="{2D7BC5D8-D0B9-49B4-A0C7-113D17F32978}" destId="{295C24C3-BA78-4E82-B3C2-1CE6FF5D0AD4}" srcOrd="2" destOrd="0" presId="urn:microsoft.com/office/officeart/2005/8/layout/hList7"/>
    <dgm:cxn modelId="{C6082099-D170-457C-807A-C950210A91F0}" type="presParOf" srcId="{2D7BC5D8-D0B9-49B4-A0C7-113D17F32978}" destId="{CD2F13FA-0740-4780-A723-BE4B8C9792D1}" srcOrd="3" destOrd="0" presId="urn:microsoft.com/office/officeart/2005/8/layout/hList7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497B8E-77C7-48E7-A439-E2B8D8CA6E7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E93F76FD-5190-45B0-A7B5-A50972324B19}" type="pres">
      <dgm:prSet presAssocID="{31497B8E-77C7-48E7-A439-E2B8D8CA6E72}" presName="diagram" presStyleCnt="0">
        <dgm:presLayoutVars>
          <dgm:dir/>
          <dgm:resizeHandles val="exact"/>
        </dgm:presLayoutVars>
      </dgm:prSet>
      <dgm:spPr/>
    </dgm:pt>
  </dgm:ptLst>
  <dgm:cxnLst>
    <dgm:cxn modelId="{BF2B447A-0922-4620-99B4-4C173D4D6365}" type="presOf" srcId="{31497B8E-77C7-48E7-A439-E2B8D8CA6E72}" destId="{E93F76FD-5190-45B0-A7B5-A50972324B1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9E758-44F0-4546-958E-EDC420A2B040}">
      <dsp:nvSpPr>
        <dsp:cNvPr id="0" name=""/>
        <dsp:cNvSpPr/>
      </dsp:nvSpPr>
      <dsp:spPr>
        <a:xfrm>
          <a:off x="6277" y="127840"/>
          <a:ext cx="2934817" cy="4622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FASE 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Inicio - Limpieza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Organización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Calendarización </a:t>
          </a:r>
        </a:p>
      </dsp:txBody>
      <dsp:txXfrm>
        <a:off x="6277" y="1976819"/>
        <a:ext cx="2934817" cy="1848978"/>
      </dsp:txXfrm>
    </dsp:sp>
    <dsp:sp modelId="{EA2B55AB-C471-428D-855E-3967610D179C}">
      <dsp:nvSpPr>
        <dsp:cNvPr id="0" name=""/>
        <dsp:cNvSpPr/>
      </dsp:nvSpPr>
      <dsp:spPr>
        <a:xfrm>
          <a:off x="151149" y="152538"/>
          <a:ext cx="2713880" cy="260533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70200-3A60-4997-8365-C14DE51961C6}">
      <dsp:nvSpPr>
        <dsp:cNvPr id="0" name=""/>
        <dsp:cNvSpPr/>
      </dsp:nvSpPr>
      <dsp:spPr>
        <a:xfrm>
          <a:off x="3029139" y="130930"/>
          <a:ext cx="2934817" cy="4622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 dirty="0">
            <a:solidFill>
              <a:schemeClr val="tx1"/>
            </a:solidFill>
          </a:endParaRP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 dirty="0">
            <a:solidFill>
              <a:schemeClr val="tx1"/>
            </a:solidFill>
          </a:endParaRP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 dirty="0">
            <a:solidFill>
              <a:schemeClr val="tx1"/>
            </a:solidFill>
          </a:endParaRP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FASE II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Puesta en Marcha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Creación e Instalación de ecotecnias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 dirty="0">
            <a:solidFill>
              <a:schemeClr val="tx1"/>
            </a:solidFill>
          </a:endParaRPr>
        </a:p>
      </dsp:txBody>
      <dsp:txXfrm>
        <a:off x="3029139" y="1979909"/>
        <a:ext cx="2934817" cy="1848978"/>
      </dsp:txXfrm>
    </dsp:sp>
    <dsp:sp modelId="{C289E933-B9BC-4FBF-9723-0BE5016E8BBC}">
      <dsp:nvSpPr>
        <dsp:cNvPr id="0" name=""/>
        <dsp:cNvSpPr/>
      </dsp:nvSpPr>
      <dsp:spPr>
        <a:xfrm>
          <a:off x="3250028" y="92248"/>
          <a:ext cx="2525118" cy="261769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AC615-3C12-4A7B-9B02-62CBAB96987B}">
      <dsp:nvSpPr>
        <dsp:cNvPr id="0" name=""/>
        <dsp:cNvSpPr/>
      </dsp:nvSpPr>
      <dsp:spPr>
        <a:xfrm>
          <a:off x="6058279" y="107772"/>
          <a:ext cx="2934817" cy="4622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FASE III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Anclaje de las UAC y/o Materias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Transversalidad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Obtención productos</a:t>
          </a:r>
        </a:p>
      </dsp:txBody>
      <dsp:txXfrm>
        <a:off x="6058279" y="1956750"/>
        <a:ext cx="2934817" cy="1848978"/>
      </dsp:txXfrm>
    </dsp:sp>
    <dsp:sp modelId="{CD2F13FA-0740-4780-A723-BE4B8C9792D1}">
      <dsp:nvSpPr>
        <dsp:cNvPr id="0" name=""/>
        <dsp:cNvSpPr/>
      </dsp:nvSpPr>
      <dsp:spPr>
        <a:xfrm>
          <a:off x="6185729" y="115422"/>
          <a:ext cx="2635284" cy="252505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EEA58-89ED-4A73-A046-7143E83C19B8}">
      <dsp:nvSpPr>
        <dsp:cNvPr id="0" name=""/>
        <dsp:cNvSpPr/>
      </dsp:nvSpPr>
      <dsp:spPr>
        <a:xfrm>
          <a:off x="447920" y="3899380"/>
          <a:ext cx="8273649" cy="693367"/>
        </a:xfrm>
        <a:prstGeom prst="leftRightArrow">
          <a:avLst/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76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86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612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5587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60818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17/06/2024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6BEA-5157-4A4C-8F0E-45FBA05FAA96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1CF3-28E6-45BE-A450-CF4453E34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542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  <p:sldLayoutId id="2147483674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microsoft.com/office/2007/relationships/hdphoto" Target="../media/hdphoto4.wdp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microsoft.com/office/2017/06/relationships/model3d" Target="../media/model3d2.glb"/><Relationship Id="rId5" Type="http://schemas.openxmlformats.org/officeDocument/2006/relationships/image" Target="../media/image41.png"/><Relationship Id="rId4" Type="http://schemas.microsoft.com/office/2017/06/relationships/model3d" Target="../media/model3d1.glb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microsoft.com/office/2007/relationships/hdphoto" Target="../media/hdphoto3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324EC-EFF2-D249-8A37-663A9884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08" y="2727403"/>
            <a:ext cx="11465560" cy="1325563"/>
          </a:xfrm>
        </p:spPr>
        <p:txBody>
          <a:bodyPr/>
          <a:lstStyle/>
          <a:p>
            <a:r>
              <a:rPr lang="es-MX" dirty="0"/>
              <a:t> PEC “ESCUELA SUSTENTABLE”</a:t>
            </a:r>
            <a:br>
              <a:rPr lang="es-MX" dirty="0"/>
            </a:br>
            <a:r>
              <a:rPr lang="es-MX" sz="2400" dirty="0"/>
              <a:t>19 DE JUNIO DE 2024</a:t>
            </a:r>
            <a:endParaRPr lang="es-MX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51953CC-6DAC-ABEE-466C-7E8CEDEA1E39}"/>
              </a:ext>
            </a:extLst>
          </p:cNvPr>
          <p:cNvGrpSpPr/>
          <p:nvPr/>
        </p:nvGrpSpPr>
        <p:grpSpPr>
          <a:xfrm>
            <a:off x="6096000" y="5636831"/>
            <a:ext cx="5766268" cy="825962"/>
            <a:chOff x="7209224" y="6093591"/>
            <a:chExt cx="4653043" cy="651368"/>
          </a:xfrm>
        </p:grpSpPr>
        <p:pic>
          <p:nvPicPr>
            <p:cNvPr id="8" name="Imagen 7" descr="Texto">
              <a:extLst>
                <a:ext uri="{FF2B5EF4-FFF2-40B4-BE49-F238E27FC236}">
                  <a16:creationId xmlns:a16="http://schemas.microsoft.com/office/drawing/2014/main" id="{E70D4EA4-D127-C6CD-9DDB-C4630A7ED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11" name="Imagen 10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AECCF479-4E9F-5B76-4B4E-59FD685E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61506A06-B22E-B850-EF1C-6D3CD53A9452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58E0FE6B-9D45-4703-A828-95D8500D8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"/>
          <a:stretch/>
        </p:blipFill>
        <p:spPr>
          <a:xfrm>
            <a:off x="5176476" y="790224"/>
            <a:ext cx="1613088" cy="1634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11838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D1FD2C7-7D3C-459C-2517-1014373DF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57" b="97143" l="3047" r="96147">
                        <a14:foregroundMark x1="44892" y1="11619" x2="44892" y2="11619"/>
                        <a14:foregroundMark x1="41667" y1="12190" x2="41667" y2="12190"/>
                        <a14:foregroundMark x1="49014" y1="8952" x2="49014" y2="8952"/>
                        <a14:foregroundMark x1="47491" y1="14667" x2="47491" y2="14667"/>
                        <a14:foregroundMark x1="48835" y1="13333" x2="48835" y2="13333"/>
                        <a14:foregroundMark x1="48297" y1="10095" x2="48297" y2="10095"/>
                        <a14:foregroundMark x1="46953" y1="17143" x2="46953" y2="17143"/>
                        <a14:foregroundMark x1="52957" y1="12952" x2="52957" y2="12952"/>
                        <a14:foregroundMark x1="54839" y1="8381" x2="54839" y2="8381"/>
                        <a14:foregroundMark x1="54301" y1="12381" x2="54301" y2="12381"/>
                        <a14:foregroundMark x1="54570" y1="11048" x2="54570" y2="11048"/>
                        <a14:foregroundMark x1="11559" y1="32762" x2="11559" y2="32762"/>
                        <a14:foregroundMark x1="12545" y1="37905" x2="12545" y2="37905"/>
                        <a14:foregroundMark x1="13799" y1="38476" x2="13799" y2="38476"/>
                        <a14:foregroundMark x1="7616" y1="47048" x2="7616" y2="47048"/>
                        <a14:foregroundMark x1="8333" y1="84952" x2="8333" y2="84952"/>
                        <a14:foregroundMark x1="3136" y1="92762" x2="3136" y2="92762"/>
                        <a14:foregroundMark x1="26613" y1="51048" x2="26613" y2="51048"/>
                        <a14:foregroundMark x1="25806" y1="82667" x2="25806" y2="82667"/>
                        <a14:foregroundMark x1="26165" y1="89905" x2="26165" y2="89905"/>
                        <a14:foregroundMark x1="28674" y1="96952" x2="28674" y2="96952"/>
                        <a14:foregroundMark x1="47222" y1="78857" x2="47222" y2="78857"/>
                        <a14:foregroundMark x1="48835" y1="85524" x2="48835" y2="85524"/>
                        <a14:foregroundMark x1="68548" y1="77714" x2="68548" y2="77714"/>
                        <a14:foregroundMark x1="83244" y1="80000" x2="83244" y2="80000"/>
                        <a14:foregroundMark x1="96147" y1="72190" x2="96147" y2="72190"/>
                        <a14:foregroundMark x1="84050" y1="97143" x2="84050" y2="97143"/>
                        <a14:foregroundMark x1="87366" y1="96952" x2="87366" y2="96952"/>
                        <a14:foregroundMark x1="13530" y1="36000" x2="13530" y2="36000"/>
                        <a14:foregroundMark x1="15412" y1="37143" x2="15412" y2="37143"/>
                        <a14:foregroundMark x1="15412" y1="43238" x2="15412" y2="43238"/>
                        <a14:foregroundMark x1="31900" y1="36000" x2="31900" y2="36000"/>
                        <a14:foregroundMark x1="31900" y1="42286" x2="31900" y2="42286"/>
                        <a14:foregroundMark x1="35394" y1="40571" x2="35394" y2="40571"/>
                        <a14:foregroundMark x1="35484" y1="35429" x2="35484" y2="35429"/>
                        <a14:foregroundMark x1="33692" y1="34095" x2="33692" y2="34095"/>
                        <a14:foregroundMark x1="30287" y1="36000" x2="30287" y2="36000"/>
                        <a14:foregroundMark x1="51165" y1="37143" x2="51165" y2="37143"/>
                        <a14:foregroundMark x1="53405" y1="38476" x2="53405" y2="38476"/>
                        <a14:foregroundMark x1="53136" y1="36762" x2="53136" y2="36762"/>
                        <a14:foregroundMark x1="53674" y1="42667" x2="53674" y2="42667"/>
                        <a14:foregroundMark x1="51971" y1="42667" x2="51971" y2="42667"/>
                        <a14:foregroundMark x1="52330" y1="37714" x2="52330" y2="37714"/>
                        <a14:foregroundMark x1="55287" y1="37714" x2="55287" y2="37714"/>
                        <a14:foregroundMark x1="72491" y1="37143" x2="72491" y2="37143"/>
                        <a14:foregroundMark x1="71505" y1="38857" x2="71505" y2="38857"/>
                        <a14:foregroundMark x1="71505" y1="35619" x2="71505" y2="35619"/>
                        <a14:foregroundMark x1="70609" y1="39429" x2="70968" y2="39429"/>
                        <a14:foregroundMark x1="91846" y1="38476" x2="91846" y2="38476"/>
                        <a14:foregroundMark x1="90681" y1="37333" x2="90681" y2="37333"/>
                        <a14:foregroundMark x1="90681" y1="39619" x2="90681" y2="39619"/>
                        <a14:foregroundMark x1="91308" y1="43429" x2="91308" y2="43429"/>
                        <a14:foregroundMark x1="89695" y1="41524" x2="89695" y2="41524"/>
                        <a14:foregroundMark x1="14427" y1="39619" x2="14427" y2="39619"/>
                        <a14:foregroundMark x1="81272" y1="80952" x2="81272" y2="80952"/>
                        <a14:foregroundMark x1="81810" y1="80000" x2="81810" y2="80000"/>
                        <a14:foregroundMark x1="82168" y1="78667" x2="82168" y2="78667"/>
                        <a14:foregroundMark x1="43100" y1="24952" x2="43100" y2="24952"/>
                        <a14:foregroundMark x1="40860" y1="23429" x2="40860" y2="23429"/>
                        <a14:foregroundMark x1="41935" y1="24571" x2="41935" y2="24571"/>
                        <a14:foregroundMark x1="40950" y1="25143" x2="40950" y2="25143"/>
                        <a14:foregroundMark x1="41487" y1="21905" x2="41487" y2="21905"/>
                        <a14:foregroundMark x1="41398" y1="21714" x2="41398" y2="21714"/>
                        <a14:foregroundMark x1="42025" y1="20762" x2="42025" y2="20762"/>
                        <a14:foregroundMark x1="41667" y1="20762" x2="41667" y2="21714"/>
                        <a14:foregroundMark x1="41756" y1="23810" x2="41756" y2="23810"/>
                        <a14:foregroundMark x1="43280" y1="24952" x2="43280" y2="24952"/>
                        <a14:foregroundMark x1="42204" y1="24952" x2="42832" y2="25143"/>
                        <a14:foregroundMark x1="44534" y1="24952" x2="44534" y2="24952"/>
                        <a14:foregroundMark x1="45161" y1="24952" x2="45161" y2="24952"/>
                        <a14:foregroundMark x1="45968" y1="24571" x2="45968" y2="24571"/>
                        <a14:foregroundMark x1="46864" y1="24381" x2="46864" y2="24381"/>
                        <a14:foregroundMark x1="46864" y1="22857" x2="47133" y2="24000"/>
                        <a14:foregroundMark x1="48297" y1="24381" x2="48297" y2="24381"/>
                        <a14:foregroundMark x1="50358" y1="25143" x2="50358" y2="25143"/>
                        <a14:foregroundMark x1="50896" y1="25143" x2="51434" y2="25143"/>
                        <a14:foregroundMark x1="52957" y1="25524" x2="52957" y2="25524"/>
                        <a14:foregroundMark x1="53495" y1="25143" x2="53495" y2="25143"/>
                        <a14:foregroundMark x1="54480" y1="25143" x2="54480" y2="25143"/>
                        <a14:foregroundMark x1="55018" y1="25143" x2="55018" y2="25143"/>
                        <a14:foregroundMark x1="56004" y1="25143" x2="56541" y2="25143"/>
                        <a14:foregroundMark x1="57079" y1="25143" x2="57437" y2="25143"/>
                        <a14:foregroundMark x1="57975" y1="25143" x2="57975" y2="25143"/>
                        <a14:foregroundMark x1="48208" y1="25524" x2="48208" y2="25524"/>
                        <a14:foregroundMark x1="49014" y1="25524" x2="49014" y2="25524"/>
                        <a14:foregroundMark x1="49731" y1="25524" x2="49731" y2="25524"/>
                        <a14:foregroundMark x1="50000" y1="25524" x2="50000" y2="25524"/>
                        <a14:foregroundMark x1="48208" y1="24952" x2="48208" y2="24952"/>
                        <a14:foregroundMark x1="48477" y1="24952" x2="48477" y2="24952"/>
                        <a14:foregroundMark x1="48746" y1="24952" x2="49283" y2="24952"/>
                        <a14:foregroundMark x1="50269" y1="24952" x2="50269" y2="24952"/>
                        <a14:foregroundMark x1="50896" y1="24952" x2="51613" y2="24952"/>
                        <a14:foregroundMark x1="51971" y1="24952" x2="51971" y2="24952"/>
                        <a14:foregroundMark x1="52867" y1="24952" x2="53226" y2="24952"/>
                        <a14:foregroundMark x1="53943" y1="25143" x2="54301" y2="25524"/>
                        <a14:foregroundMark x1="52330" y1="25143" x2="52330" y2="25143"/>
                        <a14:foregroundMark x1="51075" y1="25143" x2="51075" y2="25143"/>
                        <a14:foregroundMark x1="51703" y1="26095" x2="51703" y2="26095"/>
                        <a14:foregroundMark x1="54032" y1="25143" x2="54480" y2="25143"/>
                        <a14:foregroundMark x1="46595" y1="8000" x2="46595" y2="8000"/>
                        <a14:foregroundMark x1="42832" y1="8000" x2="42832" y2="8000"/>
                        <a14:foregroundMark x1="45699" y1="7238" x2="45699" y2="7238"/>
                        <a14:foregroundMark x1="43728" y1="7429" x2="43728" y2="7429"/>
                        <a14:foregroundMark x1="42742" y1="7429" x2="42742" y2="7429"/>
                        <a14:foregroundMark x1="40502" y1="10095" x2="40502" y2="10095"/>
                        <a14:foregroundMark x1="40233" y1="11619" x2="40233" y2="12381"/>
                        <a14:foregroundMark x1="43280" y1="6857" x2="43280" y2="6857"/>
                        <a14:foregroundMark x1="44265" y1="6857" x2="44265" y2="6857"/>
                        <a14:foregroundMark x1="44892" y1="6857" x2="44892" y2="6857"/>
                        <a14:foregroundMark x1="45341" y1="6857" x2="45699" y2="6857"/>
                        <a14:foregroundMark x1="45968" y1="6857" x2="46416" y2="7238"/>
                        <a14:foregroundMark x1="46685" y1="7429" x2="46685" y2="7429"/>
                        <a14:foregroundMark x1="47222" y1="7810" x2="47222" y2="7810"/>
                        <a14:foregroundMark x1="40143" y1="26286" x2="40143" y2="26286"/>
                        <a14:foregroundMark x1="40412" y1="22857" x2="40412" y2="22857"/>
                        <a14:foregroundMark x1="40950" y1="20762" x2="40950" y2="20762"/>
                        <a14:foregroundMark x1="41756" y1="21333" x2="41756" y2="21333"/>
                        <a14:foregroundMark x1="41935" y1="22667" x2="41935" y2="22667"/>
                        <a14:foregroundMark x1="43011" y1="22667" x2="43011" y2="22667"/>
                        <a14:foregroundMark x1="43369" y1="22857" x2="43817" y2="22857"/>
                        <a14:foregroundMark x1="44534" y1="22857" x2="44892" y2="22857"/>
                        <a14:foregroundMark x1="45161" y1="22857" x2="45609" y2="23238"/>
                        <a14:foregroundMark x1="46595" y1="23238" x2="46595" y2="23238"/>
                        <a14:foregroundMark x1="46953" y1="23238" x2="46953" y2="23238"/>
                        <a14:foregroundMark x1="47222" y1="23429" x2="47222" y2="23429"/>
                        <a14:foregroundMark x1="48029" y1="23429" x2="48566" y2="23429"/>
                        <a14:foregroundMark x1="49283" y1="23429" x2="49283" y2="23429"/>
                        <a14:foregroundMark x1="50269" y1="23429" x2="50627" y2="23429"/>
                        <a14:foregroundMark x1="51075" y1="23429" x2="51075" y2="23429"/>
                        <a14:foregroundMark x1="51703" y1="23810" x2="51703" y2="23810"/>
                        <a14:foregroundMark x1="53405" y1="24381" x2="53405" y2="24381"/>
                        <a14:foregroundMark x1="54301" y1="24381" x2="54301" y2="24381"/>
                        <a14:foregroundMark x1="55287" y1="23810" x2="55735" y2="23810"/>
                        <a14:foregroundMark x1="55824" y1="23810" x2="55824" y2="23810"/>
                        <a14:foregroundMark x1="56362" y1="23810" x2="56362" y2="23810"/>
                        <a14:foregroundMark x1="56900" y1="23429" x2="56900" y2="23429"/>
                        <a14:foregroundMark x1="57616" y1="23429" x2="57616" y2="24571"/>
                        <a14:foregroundMark x1="57616" y1="24571" x2="57616" y2="24571"/>
                        <a14:foregroundMark x1="57885" y1="24381" x2="57885" y2="24381"/>
                        <a14:foregroundMark x1="58871" y1="25524" x2="58871" y2="25524"/>
                        <a14:foregroundMark x1="58333" y1="25143" x2="58333" y2="25143"/>
                        <a14:foregroundMark x1="57975" y1="24000" x2="57975" y2="24000"/>
                        <a14:foregroundMark x1="55556" y1="25714" x2="55556" y2="25714"/>
                        <a14:foregroundMark x1="52867" y1="25714" x2="52867" y2="25714"/>
                        <a14:foregroundMark x1="51344" y1="25714" x2="51344" y2="25714"/>
                        <a14:foregroundMark x1="46416" y1="25714" x2="46416" y2="25714"/>
                        <a14:foregroundMark x1="39875" y1="26095" x2="39875" y2="26095"/>
                        <a14:foregroundMark x1="39875" y1="24952" x2="39875" y2="24952"/>
                        <a14:foregroundMark x1="40143" y1="23810" x2="40143" y2="23810"/>
                        <a14:foregroundMark x1="40143" y1="23429" x2="40143" y2="23429"/>
                        <a14:foregroundMark x1="40143" y1="23238" x2="40502" y2="23238"/>
                        <a14:foregroundMark x1="40950" y1="23429" x2="40950" y2="23429"/>
                        <a14:foregroundMark x1="41219" y1="23238" x2="41219" y2="23238"/>
                        <a14:foregroundMark x1="41487" y1="23238" x2="41487" y2="23238"/>
                        <a14:foregroundMark x1="40950" y1="26286" x2="40950" y2="26286"/>
                        <a14:foregroundMark x1="41219" y1="26095" x2="41219" y2="26095"/>
                        <a14:foregroundMark x1="41487" y1="26095" x2="41487" y2="26095"/>
                        <a14:foregroundMark x1="41935" y1="26095" x2="41935" y2="26095"/>
                        <a14:foregroundMark x1="42473" y1="26095" x2="42473" y2="26095"/>
                        <a14:foregroundMark x1="41219" y1="26857" x2="41219" y2="26857"/>
                        <a14:foregroundMark x1="40502" y1="26857" x2="40502" y2="26857"/>
                        <a14:foregroundMark x1="39964" y1="26095" x2="39964" y2="26095"/>
                        <a14:foregroundMark x1="40143" y1="25714" x2="40143" y2="25714"/>
                        <a14:foregroundMark x1="40143" y1="25714" x2="40502" y2="2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13" y="568880"/>
            <a:ext cx="10631384" cy="500132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Manzana">
                <a:extLst>
                  <a:ext uri="{FF2B5EF4-FFF2-40B4-BE49-F238E27FC236}">
                    <a16:creationId xmlns:a16="http://schemas.microsoft.com/office/drawing/2014/main" id="{DCF68849-34CE-4888-C452-08A02194C3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7329772"/>
                  </p:ext>
                </p:extLst>
              </p:nvPr>
            </p:nvGraphicFramePr>
            <p:xfrm>
              <a:off x="10954493" y="1091230"/>
              <a:ext cx="1138989" cy="146664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38989" cy="1466642"/>
                    </a:xfrm>
                    <a:prstGeom prst="rect">
                      <a:avLst/>
                    </a:prstGeom>
                  </am3d:spPr>
                  <am3d:camera>
                    <am3d:pos x="0" y="0" z="691128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21396" d="1000000"/>
                    <am3d:preTrans dx="0" dy="-1800954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284897" ay="-1259483" az="-94075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531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Manzana">
                <a:extLst>
                  <a:ext uri="{FF2B5EF4-FFF2-40B4-BE49-F238E27FC236}">
                    <a16:creationId xmlns:a16="http://schemas.microsoft.com/office/drawing/2014/main" id="{DCF68849-34CE-4888-C452-08A02194C3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54493" y="1091230"/>
                <a:ext cx="1138989" cy="1466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Modelo 3D 11" descr="Lechuga de hojas pequeñas">
                <a:extLst>
                  <a:ext uri="{FF2B5EF4-FFF2-40B4-BE49-F238E27FC236}">
                    <a16:creationId xmlns:a16="http://schemas.microsoft.com/office/drawing/2014/main" id="{4946E90F-F5ED-72FF-6FBF-DD37A2B495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1614251"/>
                  </p:ext>
                </p:extLst>
              </p:nvPr>
            </p:nvGraphicFramePr>
            <p:xfrm>
              <a:off x="9996164" y="4710891"/>
              <a:ext cx="2369801" cy="202717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369801" cy="2027179"/>
                    </a:xfrm>
                    <a:prstGeom prst="rect">
                      <a:avLst/>
                    </a:prstGeom>
                  </am3d:spPr>
                  <am3d:camera>
                    <am3d:pos x="0" y="0" z="724934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692820" d="1000000"/>
                    <am3d:preTrans dx="1306725" dy="-13188243" dz="266021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620" ay="895133" az="40569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8354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Modelo 3D 11" descr="Lechuga de hojas pequeñas">
                <a:extLst>
                  <a:ext uri="{FF2B5EF4-FFF2-40B4-BE49-F238E27FC236}">
                    <a16:creationId xmlns:a16="http://schemas.microsoft.com/office/drawing/2014/main" id="{4946E90F-F5ED-72FF-6FBF-DD37A2B495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96164" y="4710891"/>
                <a:ext cx="2369801" cy="2027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o 3D 12" descr="Plátano medio pelado">
                <a:extLst>
                  <a:ext uri="{FF2B5EF4-FFF2-40B4-BE49-F238E27FC236}">
                    <a16:creationId xmlns:a16="http://schemas.microsoft.com/office/drawing/2014/main" id="{F4AA2A8B-2E24-8131-B350-CBCA7688BE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0280428"/>
                  </p:ext>
                </p:extLst>
              </p:nvPr>
            </p:nvGraphicFramePr>
            <p:xfrm rot="18349737">
              <a:off x="9819532" y="216185"/>
              <a:ext cx="1376108" cy="1513719"/>
            </p:xfrm>
            <a:graphic>
              <a:graphicData uri="http://schemas.microsoft.com/office/drawing/2017/model3d">
                <am3d:model3d r:embed="rId8">
                  <am3d:spPr>
                    <a:xfrm rot="18349737">
                      <a:off x="0" y="0"/>
                      <a:ext cx="1376108" cy="1513719"/>
                    </a:xfrm>
                    <a:prstGeom prst="rect">
                      <a:avLst/>
                    </a:prstGeom>
                  </am3d:spPr>
                  <am3d:camera>
                    <am3d:pos x="0" y="0" z="723109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8480" d="1000000"/>
                    <am3d:preTrans dx="0" dy="-17648095" dz="1094327"/>
                    <am3d:scale>
                      <am3d:sx n="1000000" d="1000000"/>
                      <am3d:sy n="1000000" d="1000000"/>
                      <am3d:sz n="1000000" d="1000000"/>
                    </am3d:scale>
                    <am3d:rot ax="5578582" ay="-4347080" az="-558729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2292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o 3D 12" descr="Plátano medio pelado">
                <a:extLst>
                  <a:ext uri="{FF2B5EF4-FFF2-40B4-BE49-F238E27FC236}">
                    <a16:creationId xmlns:a16="http://schemas.microsoft.com/office/drawing/2014/main" id="{F4AA2A8B-2E24-8131-B350-CBCA7688BE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349737">
                <a:off x="9819532" y="216185"/>
                <a:ext cx="1376108" cy="15137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029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7">
            <a:extLst>
              <a:ext uri="{FF2B5EF4-FFF2-40B4-BE49-F238E27FC236}">
                <a16:creationId xmlns:a16="http://schemas.microsoft.com/office/drawing/2014/main" id="{04953ECE-DC01-4FA3-9E3C-644DCF21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"/>
          <a:stretch/>
        </p:blipFill>
        <p:spPr>
          <a:xfrm>
            <a:off x="10072552" y="0"/>
            <a:ext cx="2069099" cy="2096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Marcador de contenido 2">
            <a:extLst>
              <a:ext uri="{FF2B5EF4-FFF2-40B4-BE49-F238E27FC236}">
                <a16:creationId xmlns:a16="http://schemas.microsoft.com/office/drawing/2014/main" id="{1B7F2B0A-C9F7-2952-E91D-1F8DB2BBC85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78664823"/>
              </p:ext>
            </p:extLst>
          </p:nvPr>
        </p:nvGraphicFramePr>
        <p:xfrm>
          <a:off x="4813549" y="2060518"/>
          <a:ext cx="7169904" cy="46160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27480">
                  <a:extLst>
                    <a:ext uri="{9D8B030D-6E8A-4147-A177-3AD203B41FA5}">
                      <a16:colId xmlns:a16="http://schemas.microsoft.com/office/drawing/2014/main" val="1153082305"/>
                    </a:ext>
                  </a:extLst>
                </a:gridCol>
                <a:gridCol w="4842424">
                  <a:extLst>
                    <a:ext uri="{9D8B030D-6E8A-4147-A177-3AD203B41FA5}">
                      <a16:colId xmlns:a16="http://schemas.microsoft.com/office/drawing/2014/main" val="124581781"/>
                    </a:ext>
                  </a:extLst>
                </a:gridCol>
              </a:tblGrid>
              <a:tr h="494804">
                <a:tc>
                  <a:txBody>
                    <a:bodyPr/>
                    <a:lstStyle/>
                    <a:p>
                      <a:r>
                        <a:rPr lang="es-MX" dirty="0"/>
                        <a:t> PROYECTO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RESULTADO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597316"/>
                  </a:ext>
                </a:extLst>
              </a:tr>
              <a:tr h="1399718">
                <a:tc>
                  <a:txBody>
                    <a:bodyPr/>
                    <a:lstStyle/>
                    <a:p>
                      <a:r>
                        <a:rPr lang="es-MX" sz="1600" dirty="0"/>
                        <a:t>Manejo de Residuos Sólidos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Participación de la comunidad escolar</a:t>
                      </a:r>
                    </a:p>
                    <a:p>
                      <a:pPr algn="just"/>
                      <a:r>
                        <a:rPr lang="es-MX" sz="1600" dirty="0"/>
                        <a:t>Entrega 7 bolsas jumbo de pet, 3 bolsas jumbo de Tetrapak, 2 contenedores de diversos materiales (cartón, papel, otros).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752600"/>
                  </a:ext>
                </a:extLst>
              </a:tr>
              <a:tr h="1137271">
                <a:tc>
                  <a:txBody>
                    <a:bodyPr/>
                    <a:lstStyle/>
                    <a:p>
                      <a:endParaRPr lang="es-MX" sz="1600" dirty="0"/>
                    </a:p>
                    <a:p>
                      <a:r>
                        <a:rPr lang="es-MX" sz="1600" dirty="0"/>
                        <a:t>Deshidratados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/>
                        <a:t>Se tienen 2 deshidratadores en los que se han obtenido productos como manzana deshidratada en presentación natural, con chilito, plátano, jícama, mango,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85691"/>
                  </a:ext>
                </a:extLst>
              </a:tr>
              <a:tr h="874824">
                <a:tc>
                  <a:txBody>
                    <a:bodyPr/>
                    <a:lstStyle/>
                    <a:p>
                      <a:r>
                        <a:rPr lang="es-MX" sz="1600" dirty="0"/>
                        <a:t>Farmacia Viviente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Libro de uso y manejo de plantas medicinales y sus propiedades, así como la transformación de dichas plantas.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189531"/>
                  </a:ext>
                </a:extLst>
              </a:tr>
              <a:tr h="70943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446831"/>
                  </a:ext>
                </a:extLst>
              </a:tr>
            </a:tbl>
          </a:graphicData>
        </a:graphic>
      </p:graphicFrame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03FF4AC-CB85-3662-6E97-E3468B54D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1" b="94215" l="9649" r="92544">
                        <a14:foregroundMark x1="30921" y1="31405" x2="30921" y2="31405"/>
                        <a14:foregroundMark x1="20614" y1="47934" x2="20614" y2="47934"/>
                        <a14:foregroundMark x1="92544" y1="51653" x2="92544" y2="51653"/>
                        <a14:foregroundMark x1="37500" y1="94215" x2="37500" y2="94215"/>
                        <a14:foregroundMark x1="33991" y1="28099" x2="33991" y2="28099"/>
                        <a14:foregroundMark x1="25658" y1="16116" x2="25658" y2="16116"/>
                        <a14:foregroundMark x1="22149" y1="48967" x2="22149" y2="48967"/>
                        <a14:foregroundMark x1="35088" y1="48967" x2="35088" y2="48967"/>
                        <a14:foregroundMark x1="32018" y1="42562" x2="32018" y2="42562"/>
                        <a14:foregroundMark x1="19956" y1="25207" x2="19956" y2="25207"/>
                        <a14:foregroundMark x1="11842" y1="22521" x2="11842" y2="22521"/>
                        <a14:foregroundMark x1="18860" y1="48347" x2="18860" y2="48347"/>
                        <a14:foregroundMark x1="17105" y1="39669" x2="17105" y2="39669"/>
                        <a14:foregroundMark x1="33772" y1="47934" x2="33772" y2="47934"/>
                        <a14:foregroundMark x1="23904" y1="48967" x2="23904" y2="48967"/>
                        <a14:foregroundMark x1="22368" y1="57438" x2="22368" y2="57438"/>
                        <a14:foregroundMark x1="14474" y1="52893" x2="14474" y2="52893"/>
                        <a14:foregroundMark x1="19737" y1="50207" x2="19737" y2="50207"/>
                        <a14:foregroundMark x1="20395" y1="48347" x2="20395" y2="48347"/>
                        <a14:foregroundMark x1="21053" y1="45868" x2="21053" y2="45868"/>
                        <a14:foregroundMark x1="20395" y1="42975" x2="20395" y2="42975"/>
                        <a14:foregroundMark x1="25219" y1="47521" x2="25219" y2="47521"/>
                        <a14:foregroundMark x1="28728" y1="46901" x2="28728" y2="46901"/>
                        <a14:foregroundMark x1="30921" y1="49587" x2="30921" y2="49587"/>
                        <a14:foregroundMark x1="18860" y1="59504" x2="18860" y2="59504"/>
                        <a14:foregroundMark x1="28509" y1="26446" x2="28509" y2="26446"/>
                        <a14:foregroundMark x1="39693" y1="24174" x2="39693" y2="24174"/>
                        <a14:foregroundMark x1="36184" y1="18182" x2="36184" y2="18182"/>
                        <a14:foregroundMark x1="24561" y1="13223" x2="24561" y2="13223"/>
                        <a14:foregroundMark x1="20395" y1="21901" x2="20395" y2="21901"/>
                        <a14:foregroundMark x1="17544" y1="33471" x2="17544" y2="33471"/>
                        <a14:foregroundMark x1="19298" y1="37397" x2="19298" y2="37397"/>
                        <a14:foregroundMark x1="27412" y1="40702" x2="27412" y2="40702"/>
                        <a14:foregroundMark x1="36842" y1="38017" x2="36842" y2="38017"/>
                        <a14:foregroundMark x1="41667" y1="34091" x2="41667" y2="34091"/>
                        <a14:foregroundMark x1="42105" y1="24174" x2="42105" y2="24174"/>
                        <a14:foregroundMark x1="36404" y1="18802" x2="36404" y2="18802"/>
                        <a14:foregroundMark x1="26316" y1="18182" x2="26316" y2="18182"/>
                        <a14:foregroundMark x1="21053" y1="19835" x2="21053" y2="19835"/>
                        <a14:foregroundMark x1="11623" y1="20248" x2="11623" y2="20248"/>
                        <a14:foregroundMark x1="22149" y1="54959" x2="22149" y2="54959"/>
                        <a14:foregroundMark x1="22149" y1="54959" x2="22149" y2="54959"/>
                        <a14:foregroundMark x1="16886" y1="54959" x2="16886" y2="54959"/>
                        <a14:foregroundMark x1="16886" y1="48347" x2="16886" y2="48347"/>
                        <a14:foregroundMark x1="16886" y1="52893" x2="16886" y2="52893"/>
                        <a14:foregroundMark x1="38596" y1="52479" x2="38596" y2="52479"/>
                        <a14:foregroundMark x1="33772" y1="56198" x2="33772" y2="56198"/>
                        <a14:foregroundMark x1="32237" y1="48347" x2="32237" y2="48347"/>
                        <a14:foregroundMark x1="34430" y1="47314" x2="34430" y2="47314"/>
                        <a14:foregroundMark x1="45614" y1="26446" x2="45614" y2="26446"/>
                        <a14:foregroundMark x1="31579" y1="19215" x2="31579" y2="19215"/>
                        <a14:foregroundMark x1="19737" y1="21074" x2="19737" y2="21074"/>
                        <a14:foregroundMark x1="32895" y1="55165" x2="32895" y2="55165"/>
                        <a14:foregroundMark x1="11184" y1="34298" x2="11184" y2="342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94" y="1868660"/>
            <a:ext cx="3562867" cy="37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36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7FA00-99ED-4D84-A41A-5D6D6360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777" y="200830"/>
            <a:ext cx="9005304" cy="847015"/>
          </a:xfrm>
        </p:spPr>
        <p:txBody>
          <a:bodyPr>
            <a:normAutofit fontScale="90000"/>
          </a:bodyPr>
          <a:lstStyle/>
          <a:p>
            <a:r>
              <a:rPr lang="es-MX" sz="3200" kern="1200" dirty="0">
                <a:solidFill>
                  <a:srgbClr val="A42145"/>
                </a:solidFill>
                <a:latin typeface="Montserrat SemiBold" panose="00000700000000000000" pitchFamily="2" charset="0"/>
              </a:rPr>
              <a:t>4TBV</a:t>
            </a:r>
            <a:br>
              <a:rPr lang="es-MX" sz="3200" kern="1200" dirty="0">
                <a:solidFill>
                  <a:srgbClr val="A42145"/>
                </a:solidFill>
                <a:latin typeface="Montserrat SemiBold" panose="00000700000000000000" pitchFamily="2" charset="0"/>
              </a:rPr>
            </a:br>
            <a:r>
              <a:rPr lang="es-MX" sz="3200" kern="1200" dirty="0">
                <a:solidFill>
                  <a:srgbClr val="A42145"/>
                </a:solidFill>
                <a:latin typeface="Montserrat SemiBold" panose="00000700000000000000" pitchFamily="2" charset="0"/>
              </a:rPr>
              <a:t>JARDÍN DE CACTÁCEAS</a:t>
            </a:r>
            <a:endParaRPr lang="es-MX" sz="32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581D54-7442-EB35-FA10-66567011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00" y="194461"/>
            <a:ext cx="1049399" cy="84701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806C106-7A7F-8933-B564-BE1C65768C24}"/>
              </a:ext>
            </a:extLst>
          </p:cNvPr>
          <p:cNvSpPr/>
          <p:nvPr/>
        </p:nvSpPr>
        <p:spPr>
          <a:xfrm>
            <a:off x="696686" y="1204686"/>
            <a:ext cx="3062514" cy="4339771"/>
          </a:xfrm>
          <a:prstGeom prst="rect">
            <a:avLst/>
          </a:prstGeom>
          <a:solidFill>
            <a:srgbClr val="DEC9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42A473-3BE3-0B98-5975-006EF43C012F}"/>
              </a:ext>
            </a:extLst>
          </p:cNvPr>
          <p:cNvSpPr/>
          <p:nvPr/>
        </p:nvSpPr>
        <p:spPr>
          <a:xfrm>
            <a:off x="3998683" y="1204687"/>
            <a:ext cx="5290459" cy="1146628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OBJETIVO</a:t>
            </a:r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Crear un espacio destinado a la reproducción, cuidado y conservación de las especies endémicas de suculentas y cactáceas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7041F07-4BBC-10FF-6496-1E129EE8AB50}"/>
              </a:ext>
            </a:extLst>
          </p:cNvPr>
          <p:cNvSpPr/>
          <p:nvPr/>
        </p:nvSpPr>
        <p:spPr>
          <a:xfrm>
            <a:off x="3998684" y="2508158"/>
            <a:ext cx="5290458" cy="1185728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ESPECIES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o 3D 6" descr="Cactus Saguaro">
                <a:extLst>
                  <a:ext uri="{FF2B5EF4-FFF2-40B4-BE49-F238E27FC236}">
                    <a16:creationId xmlns:a16="http://schemas.microsoft.com/office/drawing/2014/main" id="{3CC9C0F7-C66A-8763-6D5C-37DA52917E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8102231"/>
                  </p:ext>
                </p:extLst>
              </p:nvPr>
            </p:nvGraphicFramePr>
            <p:xfrm>
              <a:off x="10299422" y="3693885"/>
              <a:ext cx="1747435" cy="322817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747435" cy="3228170"/>
                    </a:xfrm>
                    <a:prstGeom prst="rect">
                      <a:avLst/>
                    </a:prstGeom>
                  </am3d:spPr>
                  <am3d:camera>
                    <am3d:pos x="0" y="0" z="589449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18499" d="1000000"/>
                    <am3d:preTrans dx="-26009018" dy="3435017" dz="43590308"/>
                    <am3d:scale>
                      <am3d:sx n="1000000" d="1000000"/>
                      <am3d:sy n="1000000" d="1000000"/>
                      <am3d:sz n="1000000" d="1000000"/>
                    </am3d:scale>
                    <am3d:rot ax="1086118" ay="1155734" az="36929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5727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o 3D 6" descr="Cactus Saguaro">
                <a:extLst>
                  <a:ext uri="{FF2B5EF4-FFF2-40B4-BE49-F238E27FC236}">
                    <a16:creationId xmlns:a16="http://schemas.microsoft.com/office/drawing/2014/main" id="{3CC9C0F7-C66A-8763-6D5C-37DA52917E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9422" y="3693885"/>
                <a:ext cx="1747435" cy="322817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A50BFE41-494A-4EDD-83F1-CA7A566A2D0B}"/>
              </a:ext>
            </a:extLst>
          </p:cNvPr>
          <p:cNvSpPr txBox="1">
            <a:spLocks/>
          </p:cNvSpPr>
          <p:nvPr/>
        </p:nvSpPr>
        <p:spPr>
          <a:xfrm>
            <a:off x="825499" y="1667266"/>
            <a:ext cx="2933701" cy="3414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500" dirty="0">
                <a:solidFill>
                  <a:srgbClr val="A42145"/>
                </a:solidFill>
                <a:latin typeface="Montserrat SemiBold" panose="00000700000000000000" pitchFamily="2" charset="0"/>
              </a:rPr>
              <a:t>Beneficios y propósito</a:t>
            </a:r>
          </a:p>
          <a:p>
            <a:pPr algn="ctr"/>
            <a:endParaRPr lang="es-MX" sz="1500" dirty="0">
              <a:solidFill>
                <a:srgbClr val="A42145"/>
              </a:solidFill>
              <a:latin typeface="Montserrat SemiBold" panose="00000700000000000000" pitchFamily="2" charset="0"/>
            </a:endParaRPr>
          </a:p>
          <a:p>
            <a:pPr algn="ctr"/>
            <a:endParaRPr lang="es-MX" sz="15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C9FA723-A7B8-3398-D00E-3BE0F4FD8579}"/>
              </a:ext>
            </a:extLst>
          </p:cNvPr>
          <p:cNvSpPr/>
          <p:nvPr/>
        </p:nvSpPr>
        <p:spPr>
          <a:xfrm>
            <a:off x="3998684" y="3896148"/>
            <a:ext cx="5290458" cy="1648310"/>
          </a:xfrm>
          <a:prstGeom prst="rect">
            <a:avLst/>
          </a:prstGeom>
          <a:solidFill>
            <a:srgbClr val="D83C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RESULTADO</a:t>
            </a:r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Se tienen trasplantadas 20 especies diferentes en jardín, se han propagado aproximadamente 10 de las especies</a:t>
            </a:r>
          </a:p>
        </p:txBody>
      </p:sp>
    </p:spTree>
    <p:extLst>
      <p:ext uri="{BB962C8B-B14F-4D97-AF65-F5344CB8AC3E}">
        <p14:creationId xmlns:p14="http://schemas.microsoft.com/office/powerpoint/2010/main" val="1507965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4BCD1496-2171-523A-9567-A230038F2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2" b="94108" l="1305" r="93290">
                        <a14:foregroundMark x1="16309" y1="9091" x2="16309" y2="9091"/>
                        <a14:foregroundMark x1="15937" y1="3030" x2="15937" y2="3030"/>
                        <a14:foregroundMark x1="5685" y1="21717" x2="5685" y2="21717"/>
                        <a14:foregroundMark x1="4101" y1="76094" x2="4101" y2="76094"/>
                        <a14:foregroundMark x1="4007" y1="58418" x2="4007" y2="58418"/>
                        <a14:foregroundMark x1="1305" y1="36532" x2="1305" y2="36532"/>
                        <a14:foregroundMark x1="20037" y1="94276" x2="20037" y2="94276"/>
                        <a14:foregroundMark x1="68593" y1="62458" x2="68593" y2="62458"/>
                        <a14:foregroundMark x1="62535" y1="22727" x2="62535" y2="22727"/>
                        <a14:foregroundMark x1="63187" y1="18182" x2="63187" y2="18182"/>
                        <a14:foregroundMark x1="59087" y1="28451" x2="59087" y2="28451"/>
                        <a14:foregroundMark x1="61603" y1="36364" x2="61603" y2="36364"/>
                        <a14:foregroundMark x1="65517" y1="65657" x2="65517" y2="65657"/>
                        <a14:foregroundMark x1="59646" y1="32155" x2="59646" y2="32155"/>
                        <a14:foregroundMark x1="59553" y1="29966" x2="59553" y2="29966"/>
                        <a14:foregroundMark x1="82199" y1="35017" x2="82199" y2="35017"/>
                        <a14:foregroundMark x1="79776" y1="43771" x2="79776" y2="43771"/>
                        <a14:foregroundMark x1="83411" y1="37879" x2="83411" y2="37879"/>
                        <a14:foregroundMark x1="87605" y1="34512" x2="87605" y2="34512"/>
                        <a14:foregroundMark x1="93290" y1="43603" x2="93290" y2="43603"/>
                        <a14:foregroundMark x1="79404" y1="27441" x2="79404" y2="27441"/>
                        <a14:foregroundMark x1="90774" y1="57407" x2="90774" y2="57407"/>
                        <a14:foregroundMark x1="68593" y1="13973" x2="68593" y2="13973"/>
                        <a14:foregroundMark x1="84809" y1="28956" x2="84809" y2="28956"/>
                        <a14:foregroundMark x1="78285" y1="32155" x2="78285" y2="32155"/>
                        <a14:foregroundMark x1="66729" y1="57576" x2="66729" y2="57576"/>
                        <a14:foregroundMark x1="65238" y1="52020" x2="65238" y2="52020"/>
                        <a14:foregroundMark x1="59553" y1="58923" x2="59553" y2="58923"/>
                        <a14:foregroundMark x1="59646" y1="70202" x2="59646" y2="70202"/>
                        <a14:foregroundMark x1="57223" y1="60774" x2="57223" y2="60774"/>
                        <a14:foregroundMark x1="56104" y1="74579" x2="56104" y2="74579"/>
                        <a14:foregroundMark x1="57782" y1="76431" x2="57782" y2="76431"/>
                        <a14:foregroundMark x1="62069" y1="74242" x2="62069" y2="7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3124" y="352937"/>
            <a:ext cx="10221751" cy="565864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46B84F-EFA9-CA7F-DFDF-A4F09D20D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9582" y="3802743"/>
            <a:ext cx="3405630" cy="30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81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F8056F1-359A-58EF-0E73-2A9B7CEF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842" y="462188"/>
            <a:ext cx="10046357" cy="593362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9A785BE-204F-9431-9F98-C455CB2DD1DB}"/>
              </a:ext>
            </a:extLst>
          </p:cNvPr>
          <p:cNvSpPr txBox="1"/>
          <p:nvPr/>
        </p:nvSpPr>
        <p:spPr>
          <a:xfrm>
            <a:off x="304800" y="1262743"/>
            <a:ext cx="17126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RESULTADOS</a:t>
            </a:r>
          </a:p>
          <a:p>
            <a:endParaRPr lang="es-MX" dirty="0"/>
          </a:p>
          <a:p>
            <a:r>
              <a:rPr lang="es-MX" dirty="0"/>
              <a:t>4 cosechas</a:t>
            </a:r>
          </a:p>
          <a:p>
            <a:r>
              <a:rPr lang="es-MX" dirty="0"/>
              <a:t>(lechuga orejona, mantequilla, italiana, sangría, roble.</a:t>
            </a:r>
          </a:p>
          <a:p>
            <a:endParaRPr lang="es-MX" dirty="0"/>
          </a:p>
          <a:p>
            <a:r>
              <a:rPr lang="es-MX" dirty="0"/>
              <a:t>Obtención de productos como lixiviado de la composta, aumento en la población </a:t>
            </a:r>
          </a:p>
        </p:txBody>
      </p:sp>
    </p:spTree>
    <p:extLst>
      <p:ext uri="{BB962C8B-B14F-4D97-AF65-F5344CB8AC3E}">
        <p14:creationId xmlns:p14="http://schemas.microsoft.com/office/powerpoint/2010/main" val="293511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7FA00-99ED-4D84-A41A-5D6D6360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00869" y="3074941"/>
            <a:ext cx="4283364" cy="641220"/>
          </a:xfrm>
        </p:spPr>
        <p:txBody>
          <a:bodyPr/>
          <a:lstStyle/>
          <a:p>
            <a:pPr algn="ctr"/>
            <a:r>
              <a:rPr lang="es-MX" sz="3200" dirty="0">
                <a:solidFill>
                  <a:srgbClr val="A42145"/>
                </a:solidFill>
              </a:rPr>
              <a:t>RESULTADOS</a:t>
            </a:r>
            <a:br>
              <a:rPr lang="es-MX" kern="1200" dirty="0">
                <a:solidFill>
                  <a:srgbClr val="A42145"/>
                </a:solidFill>
                <a:latin typeface="Montserrat SemiBold" panose="00000700000000000000" pitchFamily="2" charset="0"/>
              </a:rPr>
            </a:br>
            <a:endParaRPr lang="es-MX" dirty="0"/>
          </a:p>
        </p:txBody>
      </p:sp>
      <p:pic>
        <p:nvPicPr>
          <p:cNvPr id="12" name="Imagen 11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9DB2B6CB-72DF-9E45-BC54-55E5275CC3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2" b="96627" l="4668" r="96314">
                        <a14:foregroundMark x1="41278" y1="29880" x2="41278" y2="29880"/>
                        <a14:foregroundMark x1="58231" y1="28916" x2="58231" y2="28916"/>
                        <a14:foregroundMark x1="42998" y1="8916" x2="42998" y2="8916"/>
                        <a14:foregroundMark x1="57002" y1="5542" x2="57002" y2="5542"/>
                        <a14:foregroundMark x1="43243" y1="28675" x2="43243" y2="28675"/>
                        <a14:foregroundMark x1="40295" y1="27229" x2="40295" y2="27229"/>
                        <a14:foregroundMark x1="61671" y1="25301" x2="61671" y2="25301"/>
                        <a14:foregroundMark x1="61671" y1="23614" x2="61671" y2="23614"/>
                        <a14:foregroundMark x1="46437" y1="52048" x2="46437" y2="52048"/>
                        <a14:foregroundMark x1="46437" y1="76627" x2="46437" y2="76627"/>
                        <a14:foregroundMark x1="40786" y1="96386" x2="40786" y2="96386"/>
                        <a14:foregroundMark x1="63882" y1="97108" x2="63882" y2="97108"/>
                        <a14:foregroundMark x1="46683" y1="74940" x2="46683" y2="74940"/>
                        <a14:foregroundMark x1="43243" y1="74458" x2="43243" y2="74458"/>
                        <a14:foregroundMark x1="56511" y1="2892" x2="56511" y2="2892"/>
                        <a14:foregroundMark x1="81572" y1="32771" x2="81572" y2="32771"/>
                        <a14:foregroundMark x1="91892" y1="22410" x2="91892" y2="22410"/>
                        <a14:foregroundMark x1="78378" y1="34940" x2="78378" y2="34940"/>
                        <a14:foregroundMark x1="77150" y1="29880" x2="77150" y2="29880"/>
                        <a14:foregroundMark x1="83292" y1="29880" x2="83292" y2="29880"/>
                        <a14:foregroundMark x1="79361" y1="20723" x2="79361" y2="20723"/>
                        <a14:foregroundMark x1="87469" y1="17590" x2="87469" y2="17590"/>
                        <a14:foregroundMark x1="93120" y1="17590" x2="93120" y2="17590"/>
                        <a14:foregroundMark x1="96560" y1="25301" x2="96560" y2="25301"/>
                        <a14:foregroundMark x1="93857" y1="29398" x2="93857" y2="29398"/>
                        <a14:foregroundMark x1="89189" y1="18554" x2="89189" y2="18554"/>
                        <a14:foregroundMark x1="80590" y1="19759" x2="80590" y2="19759"/>
                        <a14:foregroundMark x1="74693" y1="33253" x2="74693" y2="33253"/>
                        <a14:foregroundMark x1="84029" y1="32289" x2="84029" y2="32289"/>
                        <a14:foregroundMark x1="76658" y1="37831" x2="76658" y2="37831"/>
                        <a14:foregroundMark x1="91892" y1="32771" x2="91892" y2="32771"/>
                        <a14:foregroundMark x1="89681" y1="31084" x2="89681" y2="31084"/>
                        <a14:foregroundMark x1="96069" y1="20723" x2="96069" y2="20723"/>
                        <a14:foregroundMark x1="96560" y1="23133" x2="96560" y2="23133"/>
                        <a14:foregroundMark x1="85012" y1="17590" x2="85012" y2="17590"/>
                        <a14:foregroundMark x1="94840" y1="34940" x2="94840" y2="34940"/>
                        <a14:foregroundMark x1="95086" y1="37108" x2="95086" y2="37108"/>
                        <a14:foregroundMark x1="74201" y1="38313" x2="74201" y2="38313"/>
                        <a14:foregroundMark x1="12531" y1="82892" x2="12531" y2="82892"/>
                        <a14:foregroundMark x1="12039" y1="80241" x2="12039" y2="80241"/>
                        <a14:foregroundMark x1="4668" y1="76867" x2="4668" y2="76867"/>
                        <a14:foregroundMark x1="46437" y1="74940" x2="46437" y2="74940"/>
                        <a14:foregroundMark x1="45946" y1="52530" x2="45946" y2="52530"/>
                        <a14:foregroundMark x1="44963" y1="75663" x2="44963" y2="75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8752" y="4766061"/>
            <a:ext cx="1983173" cy="2022154"/>
          </a:xfrm>
          <a:prstGeom prst="rect">
            <a:avLst/>
          </a:prstGeom>
        </p:spPr>
      </p:pic>
      <p:sp>
        <p:nvSpPr>
          <p:cNvPr id="14" name="Diagrama de flujo: retraso 13">
            <a:extLst>
              <a:ext uri="{FF2B5EF4-FFF2-40B4-BE49-F238E27FC236}">
                <a16:creationId xmlns:a16="http://schemas.microsoft.com/office/drawing/2014/main" id="{6CB56E6F-5F11-6746-4D75-B3090B5A28EB}"/>
              </a:ext>
            </a:extLst>
          </p:cNvPr>
          <p:cNvSpPr/>
          <p:nvPr/>
        </p:nvSpPr>
        <p:spPr>
          <a:xfrm>
            <a:off x="1367168" y="398527"/>
            <a:ext cx="4847154" cy="2220686"/>
          </a:xfrm>
          <a:prstGeom prst="flowChartDelay">
            <a:avLst/>
          </a:prstGeom>
          <a:solidFill>
            <a:srgbClr val="CC33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HUERTO</a:t>
            </a:r>
          </a:p>
          <a:p>
            <a:endParaRPr lang="es-MX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4 cosechas en un periodo de 1 año.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Productos obtenidos: Lechuga orejona, mantequilla, italiana, sangría, roble, cilantro, perejil.</a:t>
            </a:r>
          </a:p>
        </p:txBody>
      </p:sp>
      <p:sp>
        <p:nvSpPr>
          <p:cNvPr id="15" name="Diagrama de flujo: retraso 14">
            <a:extLst>
              <a:ext uri="{FF2B5EF4-FFF2-40B4-BE49-F238E27FC236}">
                <a16:creationId xmlns:a16="http://schemas.microsoft.com/office/drawing/2014/main" id="{03444CF8-119D-3A91-2D68-70051E74EB1F}"/>
              </a:ext>
            </a:extLst>
          </p:cNvPr>
          <p:cNvSpPr/>
          <p:nvPr/>
        </p:nvSpPr>
        <p:spPr>
          <a:xfrm>
            <a:off x="1248846" y="3121843"/>
            <a:ext cx="4847154" cy="2415390"/>
          </a:xfrm>
          <a:prstGeom prst="flowChartDelay">
            <a:avLst/>
          </a:prstGeom>
          <a:solidFill>
            <a:srgbClr val="A4214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34084C6-3203-F8D3-B8DE-F66A0E107715}"/>
              </a:ext>
            </a:extLst>
          </p:cNvPr>
          <p:cNvSpPr txBox="1"/>
          <p:nvPr/>
        </p:nvSpPr>
        <p:spPr>
          <a:xfrm>
            <a:off x="1498168" y="3228909"/>
            <a:ext cx="3846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COMPOSTA</a:t>
            </a:r>
          </a:p>
          <a:p>
            <a:pPr algn="ctr"/>
            <a:endParaRPr lang="es-MX" b="1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Obtención de productos: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Lixiviado (botellas de 250 ml).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Creación de etiquetado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Pie de cría de la lombriz roja californiana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Humus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311B34C-EAA1-9FBE-6814-8975DA45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711" y="2856129"/>
            <a:ext cx="4493593" cy="181611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EF5A132-27E9-8062-1625-2712A9F76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89" y="616404"/>
            <a:ext cx="5053815" cy="21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8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7FA00-99ED-4D84-A41A-5D6D6360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110" y="697917"/>
            <a:ext cx="5269718" cy="782541"/>
          </a:xfrm>
        </p:spPr>
        <p:txBody>
          <a:bodyPr/>
          <a:lstStyle/>
          <a:p>
            <a:pPr algn="ctr"/>
            <a:r>
              <a:rPr lang="es-MX" sz="3200" dirty="0">
                <a:solidFill>
                  <a:srgbClr val="A42145"/>
                </a:solidFill>
              </a:rPr>
              <a:t>TRANSVERSALIDAD</a:t>
            </a:r>
            <a:br>
              <a:rPr lang="es-MX" kern="1200" dirty="0">
                <a:solidFill>
                  <a:srgbClr val="A42145"/>
                </a:solidFill>
                <a:latin typeface="Montserrat SemiBold" panose="00000700000000000000" pitchFamily="2" charset="0"/>
              </a:rPr>
            </a:br>
            <a:endParaRPr lang="es-MX" dirty="0"/>
          </a:p>
        </p:txBody>
      </p:sp>
      <p:pic>
        <p:nvPicPr>
          <p:cNvPr id="12" name="Imagen 11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9DB2B6CB-72DF-9E45-BC54-55E5275CC3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2" b="96627" l="4668" r="96314">
                        <a14:foregroundMark x1="41278" y1="29880" x2="41278" y2="29880"/>
                        <a14:foregroundMark x1="58231" y1="28916" x2="58231" y2="28916"/>
                        <a14:foregroundMark x1="42998" y1="8916" x2="42998" y2="8916"/>
                        <a14:foregroundMark x1="57002" y1="5542" x2="57002" y2="5542"/>
                        <a14:foregroundMark x1="43243" y1="28675" x2="43243" y2="28675"/>
                        <a14:foregroundMark x1="40295" y1="27229" x2="40295" y2="27229"/>
                        <a14:foregroundMark x1="61671" y1="25301" x2="61671" y2="25301"/>
                        <a14:foregroundMark x1="61671" y1="23614" x2="61671" y2="23614"/>
                        <a14:foregroundMark x1="46437" y1="52048" x2="46437" y2="52048"/>
                        <a14:foregroundMark x1="46437" y1="76627" x2="46437" y2="76627"/>
                        <a14:foregroundMark x1="40786" y1="96386" x2="40786" y2="96386"/>
                        <a14:foregroundMark x1="63882" y1="97108" x2="63882" y2="97108"/>
                        <a14:foregroundMark x1="46683" y1="74940" x2="46683" y2="74940"/>
                        <a14:foregroundMark x1="43243" y1="74458" x2="43243" y2="74458"/>
                        <a14:foregroundMark x1="56511" y1="2892" x2="56511" y2="2892"/>
                        <a14:foregroundMark x1="81572" y1="32771" x2="81572" y2="32771"/>
                        <a14:foregroundMark x1="91892" y1="22410" x2="91892" y2="22410"/>
                        <a14:foregroundMark x1="78378" y1="34940" x2="78378" y2="34940"/>
                        <a14:foregroundMark x1="77150" y1="29880" x2="77150" y2="29880"/>
                        <a14:foregroundMark x1="83292" y1="29880" x2="83292" y2="29880"/>
                        <a14:foregroundMark x1="79361" y1="20723" x2="79361" y2="20723"/>
                        <a14:foregroundMark x1="87469" y1="17590" x2="87469" y2="17590"/>
                        <a14:foregroundMark x1="93120" y1="17590" x2="93120" y2="17590"/>
                        <a14:foregroundMark x1="96560" y1="25301" x2="96560" y2="25301"/>
                        <a14:foregroundMark x1="93857" y1="29398" x2="93857" y2="29398"/>
                        <a14:foregroundMark x1="89189" y1="18554" x2="89189" y2="18554"/>
                        <a14:foregroundMark x1="80590" y1="19759" x2="80590" y2="19759"/>
                        <a14:foregroundMark x1="74693" y1="33253" x2="74693" y2="33253"/>
                        <a14:foregroundMark x1="84029" y1="32289" x2="84029" y2="32289"/>
                        <a14:foregroundMark x1="76658" y1="37831" x2="76658" y2="37831"/>
                        <a14:foregroundMark x1="91892" y1="32771" x2="91892" y2="32771"/>
                        <a14:foregroundMark x1="89681" y1="31084" x2="89681" y2="31084"/>
                        <a14:foregroundMark x1="96069" y1="20723" x2="96069" y2="20723"/>
                        <a14:foregroundMark x1="96560" y1="23133" x2="96560" y2="23133"/>
                        <a14:foregroundMark x1="85012" y1="17590" x2="85012" y2="17590"/>
                        <a14:foregroundMark x1="94840" y1="34940" x2="94840" y2="34940"/>
                        <a14:foregroundMark x1="95086" y1="37108" x2="95086" y2="37108"/>
                        <a14:foregroundMark x1="74201" y1="38313" x2="74201" y2="38313"/>
                        <a14:foregroundMark x1="12531" y1="82892" x2="12531" y2="82892"/>
                        <a14:foregroundMark x1="12039" y1="80241" x2="12039" y2="80241"/>
                        <a14:foregroundMark x1="4668" y1="76867" x2="4668" y2="76867"/>
                        <a14:foregroundMark x1="46437" y1="74940" x2="46437" y2="74940"/>
                        <a14:foregroundMark x1="45946" y1="52530" x2="45946" y2="52530"/>
                        <a14:foregroundMark x1="44963" y1="75663" x2="44963" y2="75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368" y="192020"/>
            <a:ext cx="1983173" cy="20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3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87A124-432A-4036-83CD-DA22D74FC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4511" y="3146468"/>
            <a:ext cx="10126721" cy="561931"/>
          </a:xfrm>
        </p:spPr>
        <p:txBody>
          <a:bodyPr>
            <a:noAutofit/>
          </a:bodyPr>
          <a:lstStyle/>
          <a:p>
            <a:r>
              <a:rPr lang="es-MX" sz="3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</a:rPr>
              <a:t>«La naturaleza no necesita a los humanos, pero los humanos necesitan a la naturaleza.» – Edward O. Wilson</a:t>
            </a:r>
            <a:endParaRPr lang="es-MX" sz="3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4069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4701F5C-A251-7D41-B722-5DB282B5A8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8752" y="3148034"/>
            <a:ext cx="10126721" cy="561931"/>
          </a:xfrm>
        </p:spPr>
        <p:txBody>
          <a:bodyPr>
            <a:normAutofit fontScale="40000" lnSpcReduction="20000"/>
          </a:bodyPr>
          <a:lstStyle/>
          <a:p>
            <a:r>
              <a:rPr lang="es-MX" sz="9600" b="1" dirty="0"/>
              <a:t>GRACIAS</a:t>
            </a:r>
          </a:p>
          <a:p>
            <a:endParaRPr lang="es-MX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A7C3A36-A84B-5323-504D-487CC7D73BFA}"/>
              </a:ext>
            </a:extLst>
          </p:cNvPr>
          <p:cNvGrpSpPr/>
          <p:nvPr/>
        </p:nvGrpSpPr>
        <p:grpSpPr>
          <a:xfrm>
            <a:off x="3415606" y="4377101"/>
            <a:ext cx="6473548" cy="901530"/>
            <a:chOff x="7209224" y="6093591"/>
            <a:chExt cx="4653043" cy="651368"/>
          </a:xfrm>
        </p:grpSpPr>
        <p:pic>
          <p:nvPicPr>
            <p:cNvPr id="7" name="Imagen 6" descr="Texto">
              <a:extLst>
                <a:ext uri="{FF2B5EF4-FFF2-40B4-BE49-F238E27FC236}">
                  <a16:creationId xmlns:a16="http://schemas.microsoft.com/office/drawing/2014/main" id="{747268EB-86AA-3CE8-871A-9E6360B9B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2490" y="6093591"/>
              <a:ext cx="1749777" cy="582475"/>
            </a:xfrm>
            <a:prstGeom prst="rect">
              <a:avLst/>
            </a:prstGeom>
          </p:spPr>
        </p:pic>
        <p:pic>
          <p:nvPicPr>
            <p:cNvPr id="8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32D453CA-DDC2-053D-F945-82129893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9224" y="6128662"/>
              <a:ext cx="2540432" cy="616297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3469772-28C1-F31F-EF9E-7BF075ABEA8F}"/>
                </a:ext>
              </a:extLst>
            </p:cNvPr>
            <p:cNvCxnSpPr>
              <a:cxnSpLocks/>
            </p:cNvCxnSpPr>
            <p:nvPr/>
          </p:nvCxnSpPr>
          <p:spPr>
            <a:xfrm>
              <a:off x="9911643" y="6208888"/>
              <a:ext cx="0" cy="371330"/>
            </a:xfrm>
            <a:prstGeom prst="line">
              <a:avLst/>
            </a:prstGeom>
            <a:ln>
              <a:solidFill>
                <a:srgbClr val="BC945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57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ABC8A41F-C293-3D64-87F8-7323DD952F6F}"/>
              </a:ext>
            </a:extLst>
          </p:cNvPr>
          <p:cNvSpPr/>
          <p:nvPr/>
        </p:nvSpPr>
        <p:spPr>
          <a:xfrm>
            <a:off x="-20417" y="173747"/>
            <a:ext cx="4567207" cy="4154905"/>
          </a:xfrm>
          <a:prstGeom prst="ellipse">
            <a:avLst/>
          </a:prstGeom>
          <a:solidFill>
            <a:srgbClr val="E9DB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31321B2-B49C-58D3-036D-9D47D8E3809D}"/>
              </a:ext>
            </a:extLst>
          </p:cNvPr>
          <p:cNvSpPr/>
          <p:nvPr/>
        </p:nvSpPr>
        <p:spPr>
          <a:xfrm>
            <a:off x="134170" y="368968"/>
            <a:ext cx="4567207" cy="4154905"/>
          </a:xfrm>
          <a:prstGeom prst="ellipse">
            <a:avLst/>
          </a:prstGeom>
          <a:solidFill>
            <a:srgbClr val="DEC9A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3F8000-2FCB-1C61-D421-9261359A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422" y="1493162"/>
            <a:ext cx="5133475" cy="1325563"/>
          </a:xfrm>
        </p:spPr>
        <p:txBody>
          <a:bodyPr/>
          <a:lstStyle/>
          <a:p>
            <a:r>
              <a:rPr lang="es-MX" sz="4000" dirty="0"/>
              <a:t>ESCUELA SUSTENTABLE</a:t>
            </a:r>
            <a:br>
              <a:rPr lang="es-MX" sz="4000" dirty="0"/>
            </a:br>
            <a:r>
              <a:rPr lang="es-MX" sz="4000" dirty="0"/>
              <a:t>ZONA VERDE</a:t>
            </a:r>
          </a:p>
        </p:txBody>
      </p:sp>
      <p:pic>
        <p:nvPicPr>
          <p:cNvPr id="4" name="Imagen 3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E9F21258-7765-FC34-709F-0C2EB36BD4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2" b="96627" l="4668" r="96314">
                        <a14:foregroundMark x1="41278" y1="29880" x2="41278" y2="29880"/>
                        <a14:foregroundMark x1="58231" y1="28916" x2="58231" y2="28916"/>
                        <a14:foregroundMark x1="42998" y1="8916" x2="42998" y2="8916"/>
                        <a14:foregroundMark x1="57002" y1="5542" x2="57002" y2="5542"/>
                        <a14:foregroundMark x1="43243" y1="28675" x2="43243" y2="28675"/>
                        <a14:foregroundMark x1="40295" y1="27229" x2="40295" y2="27229"/>
                        <a14:foregroundMark x1="61671" y1="25301" x2="61671" y2="25301"/>
                        <a14:foregroundMark x1="61671" y1="23614" x2="61671" y2="23614"/>
                        <a14:foregroundMark x1="46437" y1="52048" x2="46437" y2="52048"/>
                        <a14:foregroundMark x1="46437" y1="76627" x2="46437" y2="76627"/>
                        <a14:foregroundMark x1="40786" y1="96386" x2="40786" y2="96386"/>
                        <a14:foregroundMark x1="63882" y1="97108" x2="63882" y2="97108"/>
                        <a14:foregroundMark x1="46683" y1="74940" x2="46683" y2="74940"/>
                        <a14:foregroundMark x1="43243" y1="74458" x2="43243" y2="74458"/>
                        <a14:foregroundMark x1="56511" y1="2892" x2="56511" y2="2892"/>
                        <a14:foregroundMark x1="81572" y1="32771" x2="81572" y2="32771"/>
                        <a14:foregroundMark x1="91892" y1="22410" x2="91892" y2="22410"/>
                        <a14:foregroundMark x1="78378" y1="34940" x2="78378" y2="34940"/>
                        <a14:foregroundMark x1="77150" y1="29880" x2="77150" y2="29880"/>
                        <a14:foregroundMark x1="83292" y1="29880" x2="83292" y2="29880"/>
                        <a14:foregroundMark x1="79361" y1="20723" x2="79361" y2="20723"/>
                        <a14:foregroundMark x1="87469" y1="17590" x2="87469" y2="17590"/>
                        <a14:foregroundMark x1="93120" y1="17590" x2="93120" y2="17590"/>
                        <a14:foregroundMark x1="96560" y1="25301" x2="96560" y2="25301"/>
                        <a14:foregroundMark x1="93857" y1="29398" x2="93857" y2="29398"/>
                        <a14:foregroundMark x1="89189" y1="18554" x2="89189" y2="18554"/>
                        <a14:foregroundMark x1="80590" y1="19759" x2="80590" y2="19759"/>
                        <a14:foregroundMark x1="74693" y1="33253" x2="74693" y2="33253"/>
                        <a14:foregroundMark x1="84029" y1="32289" x2="84029" y2="32289"/>
                        <a14:foregroundMark x1="76658" y1="37831" x2="76658" y2="37831"/>
                        <a14:foregroundMark x1="91892" y1="32771" x2="91892" y2="32771"/>
                        <a14:foregroundMark x1="89681" y1="31084" x2="89681" y2="31084"/>
                        <a14:foregroundMark x1="96069" y1="20723" x2="96069" y2="20723"/>
                        <a14:foregroundMark x1="96560" y1="23133" x2="96560" y2="23133"/>
                        <a14:foregroundMark x1="85012" y1="17590" x2="85012" y2="17590"/>
                        <a14:foregroundMark x1="94840" y1="34940" x2="94840" y2="34940"/>
                        <a14:foregroundMark x1="95086" y1="37108" x2="95086" y2="37108"/>
                        <a14:foregroundMark x1="74201" y1="38313" x2="74201" y2="38313"/>
                        <a14:foregroundMark x1="12531" y1="82892" x2="12531" y2="82892"/>
                        <a14:foregroundMark x1="12039" y1="80241" x2="12039" y2="80241"/>
                        <a14:foregroundMark x1="4668" y1="76867" x2="4668" y2="76867"/>
                        <a14:foregroundMark x1="46437" y1="74940" x2="46437" y2="74940"/>
                        <a14:foregroundMark x1="45946" y1="52530" x2="45946" y2="52530"/>
                        <a14:foregroundMark x1="44963" y1="75663" x2="44963" y2="75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5965" y="173747"/>
            <a:ext cx="3004666" cy="30637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57B709-0B45-F836-1C6E-69201D921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38" r="568" b="-3"/>
          <a:stretch/>
        </p:blipFill>
        <p:spPr>
          <a:xfrm>
            <a:off x="6432163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C4F6B4-A544-68BC-FD17-13C9F26018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56" r="15858" b="-1"/>
          <a:stretch/>
        </p:blipFill>
        <p:spPr>
          <a:xfrm>
            <a:off x="8867326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69611025-A176-142D-6B9C-9F0F200B4062}"/>
              </a:ext>
            </a:extLst>
          </p:cNvPr>
          <p:cNvSpPr/>
          <p:nvPr/>
        </p:nvSpPr>
        <p:spPr>
          <a:xfrm>
            <a:off x="4370850" y="4290260"/>
            <a:ext cx="631890" cy="495532"/>
          </a:xfrm>
          <a:prstGeom prst="ellipse">
            <a:avLst/>
          </a:prstGeom>
          <a:solidFill>
            <a:srgbClr val="DEC9A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51AA0D1-D0C4-9E90-97EA-34F314CF217D}"/>
              </a:ext>
            </a:extLst>
          </p:cNvPr>
          <p:cNvSpPr/>
          <p:nvPr/>
        </p:nvSpPr>
        <p:spPr>
          <a:xfrm>
            <a:off x="4930974" y="5780545"/>
            <a:ext cx="848255" cy="667973"/>
          </a:xfrm>
          <a:prstGeom prst="ellipse">
            <a:avLst/>
          </a:prstGeom>
          <a:solidFill>
            <a:srgbClr val="BC945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0A9147B-45A3-CE4A-7E0E-1D7CE5780857}"/>
              </a:ext>
            </a:extLst>
          </p:cNvPr>
          <p:cNvSpPr/>
          <p:nvPr/>
        </p:nvSpPr>
        <p:spPr>
          <a:xfrm>
            <a:off x="3120403" y="4949131"/>
            <a:ext cx="1082628" cy="831414"/>
          </a:xfrm>
          <a:prstGeom prst="ellipse">
            <a:avLst/>
          </a:prstGeom>
          <a:solidFill>
            <a:srgbClr val="DEC9A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754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id="{29138218-BFC3-493A-9ED6-468C21031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"/>
          <a:stretch/>
        </p:blipFill>
        <p:spPr>
          <a:xfrm>
            <a:off x="9859917" y="103442"/>
            <a:ext cx="1770742" cy="1794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: esquinas superiores, una redondeada y la otra cortada 6">
            <a:extLst>
              <a:ext uri="{FF2B5EF4-FFF2-40B4-BE49-F238E27FC236}">
                <a16:creationId xmlns:a16="http://schemas.microsoft.com/office/drawing/2014/main" id="{BB58A247-E54B-EEC6-3EA5-1F79369132BC}"/>
              </a:ext>
            </a:extLst>
          </p:cNvPr>
          <p:cNvSpPr/>
          <p:nvPr/>
        </p:nvSpPr>
        <p:spPr>
          <a:xfrm>
            <a:off x="306748" y="359533"/>
            <a:ext cx="5595336" cy="457738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83DC746-096B-13C4-4160-861C5C6C5C79}"/>
              </a:ext>
            </a:extLst>
          </p:cNvPr>
          <p:cNvSpPr txBox="1"/>
          <p:nvPr/>
        </p:nvSpPr>
        <p:spPr>
          <a:xfrm>
            <a:off x="1353997" y="409852"/>
            <a:ext cx="251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¿QUÉ ES ZONA VERDE?</a:t>
            </a:r>
          </a:p>
        </p:txBody>
      </p:sp>
      <p:sp>
        <p:nvSpPr>
          <p:cNvPr id="9" name="Rectángulo: esquinas superiores, una redondeada y la otra cortada 8">
            <a:extLst>
              <a:ext uri="{FF2B5EF4-FFF2-40B4-BE49-F238E27FC236}">
                <a16:creationId xmlns:a16="http://schemas.microsoft.com/office/drawing/2014/main" id="{379391FD-5890-4396-D57F-C9CC04B54D9C}"/>
              </a:ext>
            </a:extLst>
          </p:cNvPr>
          <p:cNvSpPr/>
          <p:nvPr/>
        </p:nvSpPr>
        <p:spPr>
          <a:xfrm>
            <a:off x="13884" y="2663359"/>
            <a:ext cx="5902084" cy="627795"/>
          </a:xfrm>
          <a:prstGeom prst="snipRoundRect">
            <a:avLst>
              <a:gd name="adj1" fmla="val 0"/>
              <a:gd name="adj2" fmla="val 24319"/>
            </a:avLst>
          </a:prstGeom>
          <a:solidFill>
            <a:srgbClr val="D4C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256088-F130-C09C-8F8B-1A7CBC5F8909}"/>
              </a:ext>
            </a:extLst>
          </p:cNvPr>
          <p:cNvSpPr txBox="1"/>
          <p:nvPr/>
        </p:nvSpPr>
        <p:spPr>
          <a:xfrm>
            <a:off x="957968" y="2815673"/>
            <a:ext cx="3888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>
                <a:latin typeface="Modern Love Grunge" panose="020F0502020204030204" pitchFamily="82" charset="0"/>
              </a:rPr>
              <a:t>¿Cómo lo logramos?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075FE437-8FD2-3611-DC6E-B2080DCE9CC8}"/>
              </a:ext>
            </a:extLst>
          </p:cNvPr>
          <p:cNvGrpSpPr/>
          <p:nvPr/>
        </p:nvGrpSpPr>
        <p:grpSpPr>
          <a:xfrm>
            <a:off x="6250354" y="1163703"/>
            <a:ext cx="648071" cy="4167503"/>
            <a:chOff x="5268249" y="705671"/>
            <a:chExt cx="648071" cy="4167503"/>
          </a:xfrm>
        </p:grpSpPr>
        <p:sp>
          <p:nvSpPr>
            <p:cNvPr id="13" name="Rectángulo: esquinas superiores, una redondeada y la otra cortada 12">
              <a:extLst>
                <a:ext uri="{FF2B5EF4-FFF2-40B4-BE49-F238E27FC236}">
                  <a16:creationId xmlns:a16="http://schemas.microsoft.com/office/drawing/2014/main" id="{34E79D29-13B1-90BF-54C4-232D349DB704}"/>
                </a:ext>
              </a:extLst>
            </p:cNvPr>
            <p:cNvSpPr/>
            <p:nvPr/>
          </p:nvSpPr>
          <p:spPr>
            <a:xfrm rot="16200000">
              <a:off x="3508533" y="2465387"/>
              <a:ext cx="4167503" cy="648071"/>
            </a:xfrm>
            <a:prstGeom prst="snipRoundRect">
              <a:avLst>
                <a:gd name="adj1" fmla="val 0"/>
                <a:gd name="adj2" fmla="val 24319"/>
              </a:avLst>
            </a:prstGeom>
            <a:solidFill>
              <a:srgbClr val="9D2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7DAC01D-4276-229F-7A35-CB8C32A6857A}"/>
                </a:ext>
              </a:extLst>
            </p:cNvPr>
            <p:cNvSpPr txBox="1"/>
            <p:nvPr/>
          </p:nvSpPr>
          <p:spPr>
            <a:xfrm rot="16200000">
              <a:off x="4268655" y="2948012"/>
              <a:ext cx="268387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5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OBJETIVO DEL PEC</a:t>
              </a:r>
              <a:endParaRPr lang="es-MX" sz="15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6799E19-0A6F-61C6-AD40-01F5E7632CEF}"/>
              </a:ext>
            </a:extLst>
          </p:cNvPr>
          <p:cNvSpPr txBox="1"/>
          <p:nvPr/>
        </p:nvSpPr>
        <p:spPr>
          <a:xfrm>
            <a:off x="424816" y="945050"/>
            <a:ext cx="5373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Es un proyecto en el que se instalaron </a:t>
            </a:r>
            <a:r>
              <a:rPr lang="es-MX" sz="1200" b="1" dirty="0">
                <a:solidFill>
                  <a:srgbClr val="9D2449"/>
                </a:solidFill>
                <a:latin typeface="Montserrat" panose="00000500000000000000" pitchFamily="2" charset="0"/>
              </a:rPr>
              <a:t>ecotecnias</a:t>
            </a: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 con la finalidad de buscar la sustentabilidad escolar y la participación la comunidad del CETis 64 mediante el aprovechamiento de los recursos naturales y la separación de residuos, así como el reciclaje de materiales para la generación de subproductos que sean benéficos a la comunidad y la trasversalidad con otros programas que promueven la educación, cuidado y protección ambiental.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C7C21BF-657A-7C41-7F44-06DBC3DF3DB3}"/>
              </a:ext>
            </a:extLst>
          </p:cNvPr>
          <p:cNvSpPr txBox="1"/>
          <p:nvPr/>
        </p:nvSpPr>
        <p:spPr>
          <a:xfrm>
            <a:off x="521687" y="3624468"/>
            <a:ext cx="49254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b="1" dirty="0">
                <a:latin typeface="Montserrat" panose="00000500000000000000" pitchFamily="2" charset="0"/>
              </a:rPr>
              <a:t>APROVECHAMIENTO DE AGUA PARA PRODUCCIÓN DE HORTALIZAS</a:t>
            </a:r>
          </a:p>
          <a:p>
            <a:pPr algn="just"/>
            <a:endParaRPr lang="es-MX" sz="1000" b="1" dirty="0">
              <a:latin typeface="Montserrat" panose="00000500000000000000" pitchFamily="2" charset="0"/>
            </a:endParaRPr>
          </a:p>
          <a:p>
            <a:pPr algn="just"/>
            <a:r>
              <a:rPr lang="es-MX" sz="1000" b="1" dirty="0">
                <a:latin typeface="Montserrat" panose="00000500000000000000" pitchFamily="2" charset="0"/>
              </a:rPr>
              <a:t>HOTELES Y JARDINES POLINIZADORES, RESTAURACIÓN DE ÁREAS VERDES</a:t>
            </a:r>
          </a:p>
          <a:p>
            <a:pPr algn="just"/>
            <a:endParaRPr lang="es-MX" sz="1000" b="1" dirty="0">
              <a:latin typeface="Montserrat" panose="00000500000000000000" pitchFamily="2" charset="0"/>
            </a:endParaRPr>
          </a:p>
          <a:p>
            <a:pPr algn="just"/>
            <a:r>
              <a:rPr lang="es-MX" sz="1000" b="1" dirty="0">
                <a:latin typeface="Montserrat" panose="00000500000000000000" pitchFamily="2" charset="0"/>
              </a:rPr>
              <a:t>SEPARACIÓN DE BASURA INORGÁNICA Y RECICLAJE.</a:t>
            </a:r>
          </a:p>
          <a:p>
            <a:pPr algn="just"/>
            <a:endParaRPr lang="es-MX" sz="1000" b="1" dirty="0">
              <a:latin typeface="Montserrat" panose="00000500000000000000" pitchFamily="2" charset="0"/>
            </a:endParaRPr>
          </a:p>
          <a:p>
            <a:pPr algn="just"/>
            <a:r>
              <a:rPr lang="es-MX" sz="1000" b="1" dirty="0">
                <a:latin typeface="Montserrat" panose="00000500000000000000" pitchFamily="2" charset="0"/>
              </a:rPr>
              <a:t>APROVECHAMIENTO DE ALIMNETOS PARA DARLE SEGUNDO USO. </a:t>
            </a:r>
          </a:p>
          <a:p>
            <a:pPr algn="just"/>
            <a:endParaRPr lang="es-MX" sz="1000" b="1" dirty="0">
              <a:latin typeface="Montserrat" panose="00000500000000000000" pitchFamily="2" charset="0"/>
            </a:endParaRPr>
          </a:p>
          <a:p>
            <a:pPr algn="just"/>
            <a:r>
              <a:rPr lang="es-MX" sz="1000" b="1" dirty="0">
                <a:latin typeface="Montserrat" panose="00000500000000000000" pitchFamily="2" charset="0"/>
              </a:rPr>
              <a:t>ECOTECNIAS</a:t>
            </a:r>
          </a:p>
          <a:p>
            <a:pPr algn="just"/>
            <a:endParaRPr lang="es-MX" sz="700" dirty="0">
              <a:solidFill>
                <a:srgbClr val="6E152E"/>
              </a:solidFill>
              <a:latin typeface="Montserrat" panose="00000500000000000000" pitchFamily="2" charset="0"/>
            </a:endParaRPr>
          </a:p>
          <a:p>
            <a:pPr algn="just"/>
            <a:endParaRPr lang="es-MX" sz="700" dirty="0">
              <a:solidFill>
                <a:srgbClr val="6E152E"/>
              </a:solidFill>
              <a:latin typeface="Montserrat" panose="00000500000000000000" pitchFamily="2" charset="0"/>
            </a:endParaRPr>
          </a:p>
        </p:txBody>
      </p:sp>
      <p:pic>
        <p:nvPicPr>
          <p:cNvPr id="19" name="Gráfico 18" descr="Hoja contorno">
            <a:extLst>
              <a:ext uri="{FF2B5EF4-FFF2-40B4-BE49-F238E27FC236}">
                <a16:creationId xmlns:a16="http://schemas.microsoft.com/office/drawing/2014/main" id="{28AB6479-E58A-4EB7-83E3-8FE743467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1052" y="3536475"/>
            <a:ext cx="336304" cy="336304"/>
          </a:xfrm>
          <a:prstGeom prst="rect">
            <a:avLst/>
          </a:prstGeom>
        </p:spPr>
      </p:pic>
      <p:pic>
        <p:nvPicPr>
          <p:cNvPr id="22" name="Gráfico 21" descr="Hoja contorno">
            <a:extLst>
              <a:ext uri="{FF2B5EF4-FFF2-40B4-BE49-F238E27FC236}">
                <a16:creationId xmlns:a16="http://schemas.microsoft.com/office/drawing/2014/main" id="{7ACE93D2-B158-4128-9562-14D5EF170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0781" y="4137888"/>
            <a:ext cx="336304" cy="33630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32A7F73-1433-2CF1-294D-32BF36C5D094}"/>
              </a:ext>
            </a:extLst>
          </p:cNvPr>
          <p:cNvSpPr txBox="1"/>
          <p:nvPr/>
        </p:nvSpPr>
        <p:spPr>
          <a:xfrm>
            <a:off x="7034274" y="1767256"/>
            <a:ext cx="424811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kern="0" dirty="0">
                <a:solidFill>
                  <a:srgbClr val="9D24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Promover el desarrollo de una Escuela Sustentable por medio de la educación e implementación de ecotecnias con la participación de la comunidad escolar, buscando conjuntar los aprendizajes esperados y  la participación de los  estudiantes con la transversalidad de las diferentes materias.</a:t>
            </a:r>
          </a:p>
          <a:p>
            <a:pPr algn="just"/>
            <a:endParaRPr lang="es-MX" sz="1200" kern="0" dirty="0">
              <a:solidFill>
                <a:srgbClr val="9D2449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MX" sz="1200" kern="0" dirty="0">
              <a:solidFill>
                <a:srgbClr val="9D244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5600" algn="just"/>
            <a:r>
              <a:rPr lang="es-MX" sz="1300" kern="0" dirty="0">
                <a:solidFill>
                  <a:srgbClr val="765F3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Consolidarnos como escuela  y generar un impacto ambiental en la comunidad escolar y fuera de ella.</a:t>
            </a:r>
          </a:p>
          <a:p>
            <a:pPr marL="355600" algn="just"/>
            <a:endParaRPr lang="es-MX" sz="1300" kern="0" dirty="0">
              <a:solidFill>
                <a:srgbClr val="765F3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5600" algn="just"/>
            <a:r>
              <a:rPr lang="es-MX" sz="1300" kern="0" dirty="0">
                <a:solidFill>
                  <a:srgbClr val="765F3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Promover una cultura del cuidado y conservación del medio ambiente, así como el aprovechamiento de los recursos naturales.</a:t>
            </a:r>
            <a:endParaRPr lang="es-MX" sz="1300" kern="0" dirty="0">
              <a:solidFill>
                <a:srgbClr val="765F3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5600" algn="just"/>
            <a:endParaRPr lang="es-MX" sz="1200" kern="0" dirty="0">
              <a:solidFill>
                <a:srgbClr val="765F3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5600" algn="just"/>
            <a:r>
              <a:rPr lang="es-MX" sz="1200" kern="0" dirty="0">
                <a:solidFill>
                  <a:srgbClr val="765F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5" name="Imagen 44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EA2A768B-C5C7-CCA5-B856-44A8292E7C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2" b="96627" l="4668" r="96314">
                        <a14:foregroundMark x1="41278" y1="29880" x2="41278" y2="29880"/>
                        <a14:foregroundMark x1="58231" y1="28916" x2="58231" y2="28916"/>
                        <a14:foregroundMark x1="42998" y1="8916" x2="42998" y2="8916"/>
                        <a14:foregroundMark x1="57002" y1="5542" x2="57002" y2="5542"/>
                        <a14:foregroundMark x1="43243" y1="28675" x2="43243" y2="28675"/>
                        <a14:foregroundMark x1="40295" y1="27229" x2="40295" y2="27229"/>
                        <a14:foregroundMark x1="61671" y1="25301" x2="61671" y2="25301"/>
                        <a14:foregroundMark x1="61671" y1="23614" x2="61671" y2="23614"/>
                        <a14:foregroundMark x1="46437" y1="52048" x2="46437" y2="52048"/>
                        <a14:foregroundMark x1="46437" y1="76627" x2="46437" y2="76627"/>
                        <a14:foregroundMark x1="40786" y1="96386" x2="40786" y2="96386"/>
                        <a14:foregroundMark x1="63882" y1="97108" x2="63882" y2="97108"/>
                        <a14:foregroundMark x1="46683" y1="74940" x2="46683" y2="74940"/>
                        <a14:foregroundMark x1="43243" y1="74458" x2="43243" y2="74458"/>
                        <a14:foregroundMark x1="56511" y1="2892" x2="56511" y2="2892"/>
                        <a14:foregroundMark x1="81572" y1="32771" x2="81572" y2="32771"/>
                        <a14:foregroundMark x1="91892" y1="22410" x2="91892" y2="22410"/>
                        <a14:foregroundMark x1="78378" y1="34940" x2="78378" y2="34940"/>
                        <a14:foregroundMark x1="77150" y1="29880" x2="77150" y2="29880"/>
                        <a14:foregroundMark x1="83292" y1="29880" x2="83292" y2="29880"/>
                        <a14:foregroundMark x1="79361" y1="20723" x2="79361" y2="20723"/>
                        <a14:foregroundMark x1="87469" y1="17590" x2="87469" y2="17590"/>
                        <a14:foregroundMark x1="93120" y1="17590" x2="93120" y2="17590"/>
                        <a14:foregroundMark x1="96560" y1="25301" x2="96560" y2="25301"/>
                        <a14:foregroundMark x1="93857" y1="29398" x2="93857" y2="29398"/>
                        <a14:foregroundMark x1="89189" y1="18554" x2="89189" y2="18554"/>
                        <a14:foregroundMark x1="80590" y1="19759" x2="80590" y2="19759"/>
                        <a14:foregroundMark x1="74693" y1="33253" x2="74693" y2="33253"/>
                        <a14:foregroundMark x1="84029" y1="32289" x2="84029" y2="32289"/>
                        <a14:foregroundMark x1="76658" y1="37831" x2="76658" y2="37831"/>
                        <a14:foregroundMark x1="91892" y1="32771" x2="91892" y2="32771"/>
                        <a14:foregroundMark x1="89681" y1="31084" x2="89681" y2="31084"/>
                        <a14:foregroundMark x1="96069" y1="20723" x2="96069" y2="20723"/>
                        <a14:foregroundMark x1="96560" y1="23133" x2="96560" y2="23133"/>
                        <a14:foregroundMark x1="85012" y1="17590" x2="85012" y2="17590"/>
                        <a14:foregroundMark x1="94840" y1="34940" x2="94840" y2="34940"/>
                        <a14:foregroundMark x1="95086" y1="37108" x2="95086" y2="37108"/>
                        <a14:foregroundMark x1="74201" y1="38313" x2="74201" y2="38313"/>
                        <a14:foregroundMark x1="12531" y1="82892" x2="12531" y2="82892"/>
                        <a14:foregroundMark x1="12039" y1="80241" x2="12039" y2="80241"/>
                        <a14:foregroundMark x1="4668" y1="76867" x2="4668" y2="76867"/>
                        <a14:foregroundMark x1="46437" y1="74940" x2="46437" y2="74940"/>
                        <a14:foregroundMark x1="45946" y1="52530" x2="45946" y2="52530"/>
                        <a14:foregroundMark x1="44963" y1="75663" x2="44963" y2="75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2672" y="4604083"/>
            <a:ext cx="2119328" cy="2160985"/>
          </a:xfrm>
          <a:prstGeom prst="rect">
            <a:avLst/>
          </a:prstGeom>
        </p:spPr>
      </p:pic>
      <p:pic>
        <p:nvPicPr>
          <p:cNvPr id="48" name="Gráfico 47" descr="Batería en carga contorno">
            <a:extLst>
              <a:ext uri="{FF2B5EF4-FFF2-40B4-BE49-F238E27FC236}">
                <a16:creationId xmlns:a16="http://schemas.microsoft.com/office/drawing/2014/main" id="{D9696C40-654D-DA02-855C-8D0CF6F99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05971" y="5802758"/>
            <a:ext cx="705858" cy="705858"/>
          </a:xfrm>
          <a:prstGeom prst="rect">
            <a:avLst/>
          </a:prstGeom>
        </p:spPr>
      </p:pic>
      <p:pic>
        <p:nvPicPr>
          <p:cNvPr id="50" name="Gráfico 49" descr="Sostenibilidad con relleno sólido">
            <a:extLst>
              <a:ext uri="{FF2B5EF4-FFF2-40B4-BE49-F238E27FC236}">
                <a16:creationId xmlns:a16="http://schemas.microsoft.com/office/drawing/2014/main" id="{8053FB1C-10BE-1460-C384-F03AB1001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0122" y="5809759"/>
            <a:ext cx="662234" cy="662234"/>
          </a:xfrm>
          <a:prstGeom prst="rect">
            <a:avLst/>
          </a:prstGeom>
        </p:spPr>
      </p:pic>
      <p:pic>
        <p:nvPicPr>
          <p:cNvPr id="52" name="Gráfico 51" descr="Luces encendidas con relleno sólido">
            <a:extLst>
              <a:ext uri="{FF2B5EF4-FFF2-40B4-BE49-F238E27FC236}">
                <a16:creationId xmlns:a16="http://schemas.microsoft.com/office/drawing/2014/main" id="{49155217-A9E3-0EAD-2D64-25531F3C3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9576" y="5809759"/>
            <a:ext cx="662235" cy="662235"/>
          </a:xfrm>
          <a:prstGeom prst="rect">
            <a:avLst/>
          </a:prstGeom>
        </p:spPr>
      </p:pic>
      <p:pic>
        <p:nvPicPr>
          <p:cNvPr id="54" name="Gráfico 53" descr="Camión volteo con relleno sólido">
            <a:extLst>
              <a:ext uri="{FF2B5EF4-FFF2-40B4-BE49-F238E27FC236}">
                <a16:creationId xmlns:a16="http://schemas.microsoft.com/office/drawing/2014/main" id="{7AA8FF30-7A45-A66A-48A3-540B39D327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03297" y="5837164"/>
            <a:ext cx="637046" cy="6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C511E4A-54E6-C473-D41A-8B889704CF86}"/>
              </a:ext>
            </a:extLst>
          </p:cNvPr>
          <p:cNvSpPr txBox="1"/>
          <p:nvPr/>
        </p:nvSpPr>
        <p:spPr>
          <a:xfrm>
            <a:off x="2877997" y="409852"/>
            <a:ext cx="1924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Montserrat" panose="00000500000000000000" pitchFamily="2" charset="0"/>
              </a:rPr>
              <a:t>¿QUÉ ES ZONA VERDE?</a:t>
            </a:r>
          </a:p>
        </p:txBody>
      </p:sp>
      <p:sp>
        <p:nvSpPr>
          <p:cNvPr id="87" name="Rectángulo: esquinas superiores, una redondeada y la otra cortada 86">
            <a:extLst>
              <a:ext uri="{FF2B5EF4-FFF2-40B4-BE49-F238E27FC236}">
                <a16:creationId xmlns:a16="http://schemas.microsoft.com/office/drawing/2014/main" id="{62B57BED-0EF8-7ADD-11DB-51AF30D57189}"/>
              </a:ext>
            </a:extLst>
          </p:cNvPr>
          <p:cNvSpPr/>
          <p:nvPr/>
        </p:nvSpPr>
        <p:spPr>
          <a:xfrm>
            <a:off x="386629" y="294435"/>
            <a:ext cx="4341181" cy="461666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5ACDDF45-9DE3-1B1E-DE31-DEB4762EE2B0}"/>
              </a:ext>
            </a:extLst>
          </p:cNvPr>
          <p:cNvSpPr txBox="1"/>
          <p:nvPr/>
        </p:nvSpPr>
        <p:spPr>
          <a:xfrm>
            <a:off x="1418295" y="409852"/>
            <a:ext cx="190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EL COMIENZO </a:t>
            </a:r>
            <a:endParaRPr lang="es-MX" sz="1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C921270C-0FDA-6D09-3D32-E1F4763709CE}"/>
              </a:ext>
            </a:extLst>
          </p:cNvPr>
          <p:cNvSpPr txBox="1"/>
          <p:nvPr/>
        </p:nvSpPr>
        <p:spPr>
          <a:xfrm rot="16200000">
            <a:off x="5429057" y="4544077"/>
            <a:ext cx="198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OBJETIVO DEL PROYECTO (ACTIVIDADES)</a:t>
            </a:r>
            <a:endParaRPr lang="es-MX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511EA7F-7EAE-D864-684B-0310B25C9B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3961802"/>
              </p:ext>
            </p:extLst>
          </p:nvPr>
        </p:nvGraphicFramePr>
        <p:xfrm>
          <a:off x="2557218" y="1235777"/>
          <a:ext cx="8993097" cy="462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742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F8000-2FCB-1C61-D421-9261359A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57" y="404107"/>
            <a:ext cx="3842466" cy="1325563"/>
          </a:xfrm>
        </p:spPr>
        <p:txBody>
          <a:bodyPr/>
          <a:lstStyle/>
          <a:p>
            <a:r>
              <a:rPr lang="es-MX" sz="4000" dirty="0"/>
              <a:t>IMPACTO</a:t>
            </a:r>
          </a:p>
        </p:txBody>
      </p:sp>
      <p:pic>
        <p:nvPicPr>
          <p:cNvPr id="4" name="Imagen 3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E9F21258-7765-FC34-709F-0C2EB36BD4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2" b="96627" l="4668" r="96314">
                        <a14:foregroundMark x1="41278" y1="29880" x2="41278" y2="29880"/>
                        <a14:foregroundMark x1="58231" y1="28916" x2="58231" y2="28916"/>
                        <a14:foregroundMark x1="42998" y1="8916" x2="42998" y2="8916"/>
                        <a14:foregroundMark x1="57002" y1="5542" x2="57002" y2="5542"/>
                        <a14:foregroundMark x1="43243" y1="28675" x2="43243" y2="28675"/>
                        <a14:foregroundMark x1="40295" y1="27229" x2="40295" y2="27229"/>
                        <a14:foregroundMark x1="61671" y1="25301" x2="61671" y2="25301"/>
                        <a14:foregroundMark x1="61671" y1="23614" x2="61671" y2="23614"/>
                        <a14:foregroundMark x1="46437" y1="52048" x2="46437" y2="52048"/>
                        <a14:foregroundMark x1="46437" y1="76627" x2="46437" y2="76627"/>
                        <a14:foregroundMark x1="40786" y1="96386" x2="40786" y2="96386"/>
                        <a14:foregroundMark x1="63882" y1="97108" x2="63882" y2="97108"/>
                        <a14:foregroundMark x1="46683" y1="74940" x2="46683" y2="74940"/>
                        <a14:foregroundMark x1="43243" y1="74458" x2="43243" y2="74458"/>
                        <a14:foregroundMark x1="56511" y1="2892" x2="56511" y2="2892"/>
                        <a14:foregroundMark x1="81572" y1="32771" x2="81572" y2="32771"/>
                        <a14:foregroundMark x1="91892" y1="22410" x2="91892" y2="22410"/>
                        <a14:foregroundMark x1="78378" y1="34940" x2="78378" y2="34940"/>
                        <a14:foregroundMark x1="77150" y1="29880" x2="77150" y2="29880"/>
                        <a14:foregroundMark x1="83292" y1="29880" x2="83292" y2="29880"/>
                        <a14:foregroundMark x1="79361" y1="20723" x2="79361" y2="20723"/>
                        <a14:foregroundMark x1="87469" y1="17590" x2="87469" y2="17590"/>
                        <a14:foregroundMark x1="93120" y1="17590" x2="93120" y2="17590"/>
                        <a14:foregroundMark x1="96560" y1="25301" x2="96560" y2="25301"/>
                        <a14:foregroundMark x1="93857" y1="29398" x2="93857" y2="29398"/>
                        <a14:foregroundMark x1="89189" y1="18554" x2="89189" y2="18554"/>
                        <a14:foregroundMark x1="80590" y1="19759" x2="80590" y2="19759"/>
                        <a14:foregroundMark x1="74693" y1="33253" x2="74693" y2="33253"/>
                        <a14:foregroundMark x1="84029" y1="32289" x2="84029" y2="32289"/>
                        <a14:foregroundMark x1="76658" y1="37831" x2="76658" y2="37831"/>
                        <a14:foregroundMark x1="91892" y1="32771" x2="91892" y2="32771"/>
                        <a14:foregroundMark x1="89681" y1="31084" x2="89681" y2="31084"/>
                        <a14:foregroundMark x1="96069" y1="20723" x2="96069" y2="20723"/>
                        <a14:foregroundMark x1="96560" y1="23133" x2="96560" y2="23133"/>
                        <a14:foregroundMark x1="85012" y1="17590" x2="85012" y2="17590"/>
                        <a14:foregroundMark x1="94840" y1="34940" x2="94840" y2="34940"/>
                        <a14:foregroundMark x1="95086" y1="37108" x2="95086" y2="37108"/>
                        <a14:foregroundMark x1="74201" y1="38313" x2="74201" y2="38313"/>
                        <a14:foregroundMark x1="12531" y1="82892" x2="12531" y2="82892"/>
                        <a14:foregroundMark x1="12039" y1="80241" x2="12039" y2="80241"/>
                        <a14:foregroundMark x1="4668" y1="76867" x2="4668" y2="76867"/>
                        <a14:foregroundMark x1="46437" y1="74940" x2="46437" y2="74940"/>
                        <a14:foregroundMark x1="45946" y1="52530" x2="45946" y2="52530"/>
                        <a14:foregroundMark x1="44963" y1="75663" x2="44963" y2="75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6001" y="4469816"/>
            <a:ext cx="2342147" cy="23881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720DFB-DAFA-2D17-90F9-602C33631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6" b="99845" l="9804" r="89951">
                        <a14:foregroundMark x1="22917" y1="20620" x2="22917" y2="20620"/>
                        <a14:foregroundMark x1="47549" y1="53023" x2="47549" y2="53023"/>
                        <a14:foregroundMark x1="32108" y1="62016" x2="32108" y2="62016"/>
                        <a14:foregroundMark x1="25123" y1="25426" x2="25123" y2="25426"/>
                        <a14:foregroundMark x1="54167" y1="75039" x2="54167" y2="75039"/>
                        <a14:foregroundMark x1="52574" y1="60155" x2="52574" y2="60155"/>
                        <a14:foregroundMark x1="53309" y1="62946" x2="53309" y2="62946"/>
                        <a14:foregroundMark x1="51103" y1="63566" x2="51103" y2="63566"/>
                        <a14:foregroundMark x1="53554" y1="61705" x2="53554" y2="61705"/>
                        <a14:foregroundMark x1="53554" y1="59690" x2="53554" y2="59690"/>
                        <a14:foregroundMark x1="54902" y1="58450" x2="54902" y2="58450"/>
                        <a14:foregroundMark x1="52083" y1="69302" x2="52083" y2="69302"/>
                        <a14:foregroundMark x1="53309" y1="64806" x2="53309" y2="64806"/>
                        <a14:foregroundMark x1="55392" y1="70078" x2="55392" y2="70078"/>
                        <a14:foregroundMark x1="49632" y1="69767" x2="49632" y2="69767"/>
                        <a14:foregroundMark x1="45098" y1="71008" x2="45098" y2="71008"/>
                        <a14:foregroundMark x1="48284" y1="72093" x2="48284" y2="72093"/>
                        <a14:foregroundMark x1="50000" y1="84496" x2="50000" y2="84496"/>
                        <a14:foregroundMark x1="50735" y1="85426" x2="50735" y2="85426"/>
                        <a14:foregroundMark x1="54657" y1="85426" x2="54657" y2="85426"/>
                        <a14:foregroundMark x1="57230" y1="85891" x2="57230" y2="85891"/>
                        <a14:foregroundMark x1="43873" y1="82946" x2="43873" y2="82946"/>
                        <a14:foregroundMark x1="43873" y1="86047" x2="43873" y2="86047"/>
                        <a14:foregroundMark x1="45711" y1="88682" x2="45711" y2="88682"/>
                        <a14:foregroundMark x1="42892" y1="87442" x2="42892" y2="87442"/>
                        <a14:foregroundMark x1="51716" y1="95349" x2="51716" y2="95349"/>
                        <a14:foregroundMark x1="52941" y1="99845" x2="52941" y2="99845"/>
                        <a14:foregroundMark x1="52574" y1="8372" x2="52574" y2="8372"/>
                        <a14:foregroundMark x1="52451" y1="2636" x2="52451" y2="2636"/>
                        <a14:foregroundMark x1="30637" y1="23721" x2="30637" y2="23721"/>
                        <a14:foregroundMark x1="46324" y1="44806" x2="46324" y2="44806"/>
                        <a14:foregroundMark x1="45711" y1="43256" x2="45711" y2="43256"/>
                        <a14:foregroundMark x1="44240" y1="42171" x2="44240" y2="42171"/>
                        <a14:foregroundMark x1="43873" y1="42636" x2="43873" y2="42636"/>
                        <a14:foregroundMark x1="42892" y1="42636" x2="42892" y2="42636"/>
                        <a14:foregroundMark x1="41789" y1="41705" x2="41789" y2="417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291" y="267325"/>
            <a:ext cx="8432799" cy="632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5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DC012935-D74F-4F39-B0F9-8E5259B223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113005"/>
              </p:ext>
            </p:extLst>
          </p:nvPr>
        </p:nvGraphicFramePr>
        <p:xfrm>
          <a:off x="652673" y="1428717"/>
          <a:ext cx="11165959" cy="4603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Marcador de contenido 7">
            <a:extLst>
              <a:ext uri="{FF2B5EF4-FFF2-40B4-BE49-F238E27FC236}">
                <a16:creationId xmlns:a16="http://schemas.microsoft.com/office/drawing/2014/main" id="{04953ECE-DC01-4FA3-9E3C-644DCF21CE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"/>
          <a:stretch/>
        </p:blipFill>
        <p:spPr>
          <a:xfrm>
            <a:off x="373368" y="103442"/>
            <a:ext cx="1770742" cy="1794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C:\Users\Orientacion2\Desktop\WhatsApp Image 2023-08-11 at 9.35.05 AM.jpeg">
            <a:extLst>
              <a:ext uri="{FF2B5EF4-FFF2-40B4-BE49-F238E27FC236}">
                <a16:creationId xmlns:a16="http://schemas.microsoft.com/office/drawing/2014/main" id="{6D7C319B-F9A7-445A-917C-CAC3F029894D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38" l="0" r="99048">
                        <a14:foregroundMark x1="25397" y1="28233" x2="27937" y2="33836"/>
                        <a14:foregroundMark x1="35556" y1="48060" x2="32063" y2="53448"/>
                        <a14:foregroundMark x1="30476" y1="71336" x2="35238" y2="73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299" y="157493"/>
            <a:ext cx="1334814" cy="17850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: esquinas superiores, una redondeada y la otra cortada 2">
            <a:extLst>
              <a:ext uri="{FF2B5EF4-FFF2-40B4-BE49-F238E27FC236}">
                <a16:creationId xmlns:a16="http://schemas.microsoft.com/office/drawing/2014/main" id="{D6719993-128C-7F07-E533-66D15AE60195}"/>
              </a:ext>
            </a:extLst>
          </p:cNvPr>
          <p:cNvSpPr/>
          <p:nvPr/>
        </p:nvSpPr>
        <p:spPr>
          <a:xfrm>
            <a:off x="2064153" y="2386411"/>
            <a:ext cx="3695332" cy="230832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E9D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74DB0A-3B26-12E2-47B7-BF0A417BCC07}"/>
              </a:ext>
            </a:extLst>
          </p:cNvPr>
          <p:cNvSpPr txBox="1"/>
          <p:nvPr/>
        </p:nvSpPr>
        <p:spPr>
          <a:xfrm>
            <a:off x="2660435" y="2352031"/>
            <a:ext cx="22237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00" b="1" dirty="0">
                <a:solidFill>
                  <a:srgbClr val="A42145"/>
                </a:solidFill>
                <a:latin typeface="Montserrat" panose="00000500000000000000" pitchFamily="2" charset="0"/>
              </a:rPr>
              <a:t>INDICADORES</a:t>
            </a:r>
            <a:r>
              <a:rPr lang="es-MX" sz="900" b="1" dirty="0">
                <a:solidFill>
                  <a:schemeClr val="bg1"/>
                </a:solidFill>
                <a:latin typeface="Montserrat" panose="00000500000000000000" pitchFamily="2" charset="0"/>
              </a:rPr>
              <a:t>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98D460-E52E-A005-E63C-4C5715539903}"/>
              </a:ext>
            </a:extLst>
          </p:cNvPr>
          <p:cNvSpPr txBox="1"/>
          <p:nvPr/>
        </p:nvSpPr>
        <p:spPr>
          <a:xfrm>
            <a:off x="6447229" y="1796372"/>
            <a:ext cx="3829121" cy="292388"/>
          </a:xfrm>
          <a:prstGeom prst="rect">
            <a:avLst/>
          </a:prstGeom>
          <a:solidFill>
            <a:srgbClr val="A421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00" b="1" dirty="0">
                <a:solidFill>
                  <a:schemeClr val="bg1"/>
                </a:solidFill>
                <a:latin typeface="Montserrat" panose="00000500000000000000" pitchFamily="2" charset="0"/>
              </a:rPr>
              <a:t>COMPETENCIAS</a:t>
            </a:r>
            <a:endParaRPr lang="es-MX" sz="13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D8D7E89D-9D4B-9271-CFFC-3F55A08C1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778315"/>
              </p:ext>
            </p:extLst>
          </p:nvPr>
        </p:nvGraphicFramePr>
        <p:xfrm>
          <a:off x="6512622" y="2228079"/>
          <a:ext cx="3829122" cy="3765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9122">
                  <a:extLst>
                    <a:ext uri="{9D8B030D-6E8A-4147-A177-3AD203B41FA5}">
                      <a16:colId xmlns:a16="http://schemas.microsoft.com/office/drawing/2014/main" val="246419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rgbClr val="9D2449"/>
                          </a:solidFill>
                          <a:effectLst/>
                        </a:rPr>
                        <a:t>Generar una visión comprometida para el cuidado del medio ambiente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rgbClr val="9D2449"/>
                          </a:solidFill>
                          <a:effectLst/>
                        </a:rPr>
                        <a:t>Desarrollar habilidades y aptitudes para la solución de problemas ambientales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rgbClr val="9D2449"/>
                          </a:solidFill>
                          <a:effectLst/>
                        </a:rPr>
                        <a:t>Propicia el aprendizaje basado en proyectos empatando con los aprendizajes esperados de los programas de estudio de las diversas disciplinas (materias/UAC).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rgbClr val="9D2449"/>
                          </a:solidFill>
                          <a:effectLst/>
                        </a:rPr>
                        <a:t>Trabajo colaborativo y comunitario para un bien social.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rgbClr val="9D2449"/>
                          </a:solidFill>
                          <a:effectLst/>
                        </a:rPr>
                        <a:t>La empatía y el cambio de pensamiento para el cuidado y conservación de los recursos naturales.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rgbClr val="9D2449"/>
                          </a:solidFill>
                          <a:effectLst/>
                        </a:rPr>
                        <a:t>Pensamiento crítico, la investigación y la inducción sostenible.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DB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439656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4D462FF6-9219-368E-2804-029444D7D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043793"/>
              </p:ext>
            </p:extLst>
          </p:nvPr>
        </p:nvGraphicFramePr>
        <p:xfrm>
          <a:off x="2144110" y="2820899"/>
          <a:ext cx="3613675" cy="2392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3675">
                  <a:extLst>
                    <a:ext uri="{9D8B030D-6E8A-4147-A177-3AD203B41FA5}">
                      <a16:colId xmlns:a16="http://schemas.microsoft.com/office/drawing/2014/main" val="246419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MX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Ecotecnias en funcionamiento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Participación en convocatorias públicas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Presentación de proyecto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Trasversalidad con UAC/Materia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Cosecha de  hortalizas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Producción de deshidratados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Realización de talleres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Participación de la comunidad escolar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MX" sz="1300" dirty="0">
                          <a:solidFill>
                            <a:schemeClr val="bg1"/>
                          </a:solidFill>
                          <a:effectLst/>
                        </a:rPr>
                        <a:t>Impacto a la comunidad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MX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2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439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8786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FFAB3C2F-B54A-222F-B93E-FFD7A9C0A16E}"/>
              </a:ext>
            </a:extLst>
          </p:cNvPr>
          <p:cNvSpPr txBox="1">
            <a:spLocks/>
          </p:cNvSpPr>
          <p:nvPr/>
        </p:nvSpPr>
        <p:spPr>
          <a:xfrm>
            <a:off x="533400" y="793963"/>
            <a:ext cx="11424920" cy="641423"/>
          </a:xfrm>
          <a:prstGeom prst="rect">
            <a:avLst/>
          </a:prstGeom>
          <a:noFill/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s-MX" sz="3000" dirty="0"/>
              <a:t>Materias /UAC con las que se vincula el PEC</a:t>
            </a:r>
            <a:br>
              <a:rPr lang="es-MX" dirty="0"/>
            </a:br>
            <a:endParaRPr lang="es-MX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7479CCA-0F38-5308-C0F6-DA67C256B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178773"/>
              </p:ext>
            </p:extLst>
          </p:nvPr>
        </p:nvGraphicFramePr>
        <p:xfrm>
          <a:off x="1969768" y="2088864"/>
          <a:ext cx="7290345" cy="390677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385813">
                  <a:extLst>
                    <a:ext uri="{9D8B030D-6E8A-4147-A177-3AD203B41FA5}">
                      <a16:colId xmlns:a16="http://schemas.microsoft.com/office/drawing/2014/main" val="654236815"/>
                    </a:ext>
                  </a:extLst>
                </a:gridCol>
                <a:gridCol w="3904532">
                  <a:extLst>
                    <a:ext uri="{9D8B030D-6E8A-4147-A177-3AD203B41FA5}">
                      <a16:colId xmlns:a16="http://schemas.microsoft.com/office/drawing/2014/main" val="7815957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solidFill>
                            <a:schemeClr val="bg1"/>
                          </a:solidFill>
                          <a:effectLst/>
                        </a:rPr>
                        <a:t>DOCENTES</a:t>
                      </a:r>
                      <a:endParaRPr lang="es-MX" sz="14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A421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solidFill>
                            <a:schemeClr val="bg1"/>
                          </a:solidFill>
                          <a:effectLst/>
                        </a:rPr>
                        <a:t>MATERIA/UAC</a:t>
                      </a:r>
                      <a:endParaRPr lang="es-MX" sz="14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A42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21485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GUADALUPE ORTEGA ROJAS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A4214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Ecología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A4214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91987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JORGE M. RODRIGUEZ 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Administración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76495905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ARQ. FERNANDO MACIAS CARMONA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A4214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Realiza presupuesto de casa habitación con Software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A4214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95528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RUBÍ GÓMEZ DÍAZ  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Probabilidad y Estadística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96586994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LETICIA GARCIA AGUILAR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A4214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Inglés II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A4214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5613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HÉCTOR GASCA OROPEZA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Módulos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6215038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ANA LAURA LAGUNAS LÓPEZ 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A4214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Ingles IV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A4214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0358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JOSUE XINAXTLE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Módulos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75624922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ANGÉLICA ORTEGA SOTO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A4214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 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A4214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07998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LILIA JIMENEZ HERNÁNDEZ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La materia y sus interacciones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91819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JORGE BERNAL AGUILAR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A4214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 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A4214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646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SILVIA NERI SÁNCHEZ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 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98100267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CONCEPCIÓN DE LA LUZ MENDOZA MENDOZA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A4214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effectLst/>
                        </a:rPr>
                        <a:t>Módulos</a:t>
                      </a:r>
                      <a:endParaRPr lang="es-MX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A4214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609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06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, una redondeada y la otra cortada 4">
            <a:extLst>
              <a:ext uri="{FF2B5EF4-FFF2-40B4-BE49-F238E27FC236}">
                <a16:creationId xmlns:a16="http://schemas.microsoft.com/office/drawing/2014/main" id="{6497F042-751F-49C2-9725-6B21B9A0963B}"/>
              </a:ext>
            </a:extLst>
          </p:cNvPr>
          <p:cNvSpPr/>
          <p:nvPr/>
        </p:nvSpPr>
        <p:spPr>
          <a:xfrm>
            <a:off x="0" y="409852"/>
            <a:ext cx="4341181" cy="230832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B68D66-F263-5934-9485-83497A07FBBC}"/>
              </a:ext>
            </a:extLst>
          </p:cNvPr>
          <p:cNvSpPr txBox="1"/>
          <p:nvPr/>
        </p:nvSpPr>
        <p:spPr>
          <a:xfrm>
            <a:off x="1204480" y="411332"/>
            <a:ext cx="2761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Compromisos y plan de acción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047745-4671-325F-D17E-B80B538C61EE}"/>
              </a:ext>
            </a:extLst>
          </p:cNvPr>
          <p:cNvSpPr txBox="1"/>
          <p:nvPr/>
        </p:nvSpPr>
        <p:spPr>
          <a:xfrm>
            <a:off x="445368" y="935625"/>
            <a:ext cx="3895813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Directivos</a:t>
            </a: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8" name="Rectángulo: esquinas superiores, una redondeada y la otra cortada 7">
            <a:extLst>
              <a:ext uri="{FF2B5EF4-FFF2-40B4-BE49-F238E27FC236}">
                <a16:creationId xmlns:a16="http://schemas.microsoft.com/office/drawing/2014/main" id="{C0D14ADC-5624-7291-C85A-836DC68BAD8E}"/>
              </a:ext>
            </a:extLst>
          </p:cNvPr>
          <p:cNvSpPr/>
          <p:nvPr/>
        </p:nvSpPr>
        <p:spPr>
          <a:xfrm>
            <a:off x="6100309" y="454738"/>
            <a:ext cx="4341181" cy="230832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E01A37-A24A-471B-8C56-770E4E329D5A}"/>
              </a:ext>
            </a:extLst>
          </p:cNvPr>
          <p:cNvSpPr txBox="1"/>
          <p:nvPr/>
        </p:nvSpPr>
        <p:spPr>
          <a:xfrm>
            <a:off x="6379958" y="454738"/>
            <a:ext cx="3781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Beneficios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D79C06-26A5-539A-A38B-2DDA5A6C6087}"/>
              </a:ext>
            </a:extLst>
          </p:cNvPr>
          <p:cNvSpPr txBox="1"/>
          <p:nvPr/>
        </p:nvSpPr>
        <p:spPr>
          <a:xfrm>
            <a:off x="445368" y="1300793"/>
            <a:ext cx="3895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MX" sz="1000" dirty="0">
                <a:solidFill>
                  <a:srgbClr val="6E152E"/>
                </a:solidFill>
                <a:latin typeface="Montserrat" panose="00000500000000000000" pitchFamily="2" charset="0"/>
              </a:rPr>
              <a:t>Impulsar el proyecto entre la comunidad escolar.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MX" sz="1000" dirty="0">
                <a:solidFill>
                  <a:srgbClr val="6E152E"/>
                </a:solidFill>
                <a:latin typeface="Montserrat" panose="00000500000000000000" pitchFamily="2" charset="0"/>
              </a:rPr>
              <a:t>Gestionar, apoyar y disposición para la instalación, puesta en marcha del proyecto, además de la aportación de los materiales necesarios para la operación del proyecto.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MX" sz="1000" dirty="0">
                <a:solidFill>
                  <a:srgbClr val="6E152E"/>
                </a:solidFill>
                <a:latin typeface="Montserrat" panose="00000500000000000000" pitchFamily="2" charset="0"/>
              </a:rPr>
              <a:t>Validar, seguimiento  y revisión de los diferentes programas que forman parte del </a:t>
            </a: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proyecto.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9B86CB5-8B6E-6DB3-9B37-2B1052B0738E}"/>
              </a:ext>
            </a:extLst>
          </p:cNvPr>
          <p:cNvSpPr txBox="1"/>
          <p:nvPr/>
        </p:nvSpPr>
        <p:spPr>
          <a:xfrm>
            <a:off x="321319" y="2645344"/>
            <a:ext cx="1273294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Estudiantes</a:t>
            </a:r>
            <a:endParaRPr lang="es-MX" sz="1200" dirty="0">
              <a:latin typeface="Montserrat" panose="000005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422C04-91CC-2758-5116-956AA7A6C9BE}"/>
              </a:ext>
            </a:extLst>
          </p:cNvPr>
          <p:cNvSpPr txBox="1"/>
          <p:nvPr/>
        </p:nvSpPr>
        <p:spPr>
          <a:xfrm>
            <a:off x="3348416" y="2965043"/>
            <a:ext cx="1460141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Administrativos</a:t>
            </a:r>
          </a:p>
          <a:p>
            <a:pPr algn="ctr"/>
            <a:r>
              <a:rPr lang="es-MX" sz="1200" b="1" dirty="0">
                <a:latin typeface="Montserrat" panose="00000500000000000000" pitchFamily="2" charset="0"/>
              </a:rPr>
              <a:t>Padres de Familia</a:t>
            </a:r>
            <a:endParaRPr lang="es-MX" sz="1200" dirty="0">
              <a:latin typeface="Montserrat" panose="000005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3DE81E2-15D2-F8EA-40A2-4DC80536A0A2}"/>
              </a:ext>
            </a:extLst>
          </p:cNvPr>
          <p:cNvSpPr txBox="1"/>
          <p:nvPr/>
        </p:nvSpPr>
        <p:spPr>
          <a:xfrm>
            <a:off x="1915830" y="2772754"/>
            <a:ext cx="128906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Docentes</a:t>
            </a:r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 </a:t>
            </a:r>
            <a:endParaRPr lang="es-MX" sz="1200" dirty="0">
              <a:solidFill>
                <a:srgbClr val="6E152E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9FB2F4-D87D-685E-1213-3BC6BCC6721F}"/>
              </a:ext>
            </a:extLst>
          </p:cNvPr>
          <p:cNvSpPr txBox="1"/>
          <p:nvPr/>
        </p:nvSpPr>
        <p:spPr>
          <a:xfrm>
            <a:off x="6851893" y="817687"/>
            <a:ext cx="4421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El</a:t>
            </a:r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 CETis 64 </a:t>
            </a: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se distingue por ser una institución que busca integrar en los programas de estudio a la educación ambiental, mediante ecotecnias y técnicas que permitan a la comunidad docente cuidar y conservar el medio ambiente a través de un trabajo colaborativo, desarrollando actitudes y aptitudes para la solución de problemas.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0A7E36-6A26-A6EA-EE45-7B7DFAB1B658}"/>
              </a:ext>
            </a:extLst>
          </p:cNvPr>
          <p:cNvSpPr txBox="1"/>
          <p:nvPr/>
        </p:nvSpPr>
        <p:spPr>
          <a:xfrm>
            <a:off x="7142034" y="2888099"/>
            <a:ext cx="3523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Ser una escuela sustentable y autosuficiente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Capacitar</a:t>
            </a:r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 </a:t>
            </a: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a la </a:t>
            </a:r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comunidad escolar para el uso y cuidado de los recursos naturales.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Generar </a:t>
            </a:r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productos y subproductos </a:t>
            </a: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para consumo de la comunidad y generación de ingresos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Trabajar conforme a las </a:t>
            </a:r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Buenas Prácticas Ambientales.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6E152E"/>
                </a:solidFill>
                <a:latin typeface="Montserrat" panose="00000500000000000000" pitchFamily="2" charset="0"/>
              </a:rPr>
              <a:t>Reducir </a:t>
            </a:r>
            <a:r>
              <a:rPr lang="es-MX" sz="1200" dirty="0">
                <a:solidFill>
                  <a:srgbClr val="6E152E"/>
                </a:solidFill>
                <a:latin typeface="Montserrat" panose="00000500000000000000" pitchFamily="2" charset="0"/>
              </a:rPr>
              <a:t>la cantidad de residuos en la institución.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40C6FE3-FD3E-31F5-3320-32F5F792EC36}"/>
              </a:ext>
            </a:extLst>
          </p:cNvPr>
          <p:cNvSpPr txBox="1"/>
          <p:nvPr/>
        </p:nvSpPr>
        <p:spPr>
          <a:xfrm>
            <a:off x="213977" y="2965043"/>
            <a:ext cx="143046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Creación de ecotecnias e instalación de las mismas..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Implementación plan de acción del proyecto.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Aportación y contribución para la separación de residuos y cuidado del proyecto.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Apropiación de una cultura ambiental.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708810A-D28D-CC8B-3842-91D5B1867CE0}"/>
              </a:ext>
            </a:extLst>
          </p:cNvPr>
          <p:cNvSpPr txBox="1"/>
          <p:nvPr/>
        </p:nvSpPr>
        <p:spPr>
          <a:xfrm>
            <a:off x="3367390" y="3662408"/>
            <a:ext cx="12373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Contribución para la puesta en marcha del proyecto.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Apoyo para la separación de residuos.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Participación en los proyectos  que se adhieren en proyecto general.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7DF2BE-B9DB-0018-4E15-86DA3515BB53}"/>
              </a:ext>
            </a:extLst>
          </p:cNvPr>
          <p:cNvSpPr txBox="1"/>
          <p:nvPr/>
        </p:nvSpPr>
        <p:spPr>
          <a:xfrm>
            <a:off x="1755143" y="3066566"/>
            <a:ext cx="14825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Adherencia al proyecto de manera transversal con cada una de sus materias..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Promover la educación ambiental entre los alumnos desde reciclar, reusar y separar residuos orgánicos.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000" dirty="0">
                <a:solidFill>
                  <a:srgbClr val="B49350"/>
                </a:solidFill>
                <a:latin typeface="Montserrat" panose="00000500000000000000" pitchFamily="2" charset="0"/>
              </a:rPr>
              <a:t>Propiciar una cadena de seguimiento de generación en generación.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endParaRPr lang="es-MX" sz="1200" dirty="0">
              <a:solidFill>
                <a:srgbClr val="B49350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Gráfico 22" descr="Trabajadora de oficina contorno">
            <a:extLst>
              <a:ext uri="{FF2B5EF4-FFF2-40B4-BE49-F238E27FC236}">
                <a16:creationId xmlns:a16="http://schemas.microsoft.com/office/drawing/2014/main" id="{4137B0C8-28B5-280A-4EA0-418AF88AD1A8}"/>
              </a:ext>
            </a:extLst>
          </p:cNvPr>
          <p:cNvSpPr/>
          <p:nvPr/>
        </p:nvSpPr>
        <p:spPr>
          <a:xfrm>
            <a:off x="4748196" y="2818309"/>
            <a:ext cx="286901" cy="377771"/>
          </a:xfrm>
          <a:custGeom>
            <a:avLst/>
            <a:gdLst>
              <a:gd name="connsiteX0" fmla="*/ 286901 w 286901"/>
              <a:gd name="connsiteY0" fmla="*/ 272574 h 377771"/>
              <a:gd name="connsiteX1" fmla="*/ 270644 w 286901"/>
              <a:gd name="connsiteY1" fmla="*/ 240537 h 377771"/>
              <a:gd name="connsiteX2" fmla="*/ 216132 w 286901"/>
              <a:gd name="connsiteY2" fmla="*/ 209934 h 377771"/>
              <a:gd name="connsiteX3" fmla="*/ 241475 w 286901"/>
              <a:gd name="connsiteY3" fmla="*/ 198936 h 377771"/>
              <a:gd name="connsiteX4" fmla="*/ 243866 w 286901"/>
              <a:gd name="connsiteY4" fmla="*/ 195589 h 377771"/>
              <a:gd name="connsiteX5" fmla="*/ 242432 w 286901"/>
              <a:gd name="connsiteY5" fmla="*/ 191764 h 377771"/>
              <a:gd name="connsiteX6" fmla="*/ 226174 w 286901"/>
              <a:gd name="connsiteY6" fmla="*/ 162117 h 377771"/>
              <a:gd name="connsiteX7" fmla="*/ 230956 w 286901"/>
              <a:gd name="connsiteY7" fmla="*/ 129123 h 377771"/>
              <a:gd name="connsiteX8" fmla="*/ 238128 w 286901"/>
              <a:gd name="connsiteY8" fmla="*/ 75090 h 377771"/>
              <a:gd name="connsiteX9" fmla="*/ 216610 w 286901"/>
              <a:gd name="connsiteY9" fmla="*/ 29664 h 377771"/>
              <a:gd name="connsiteX10" fmla="*/ 192702 w 286901"/>
              <a:gd name="connsiteY10" fmla="*/ 28230 h 377771"/>
              <a:gd name="connsiteX11" fmla="*/ 153970 w 286901"/>
              <a:gd name="connsiteY11" fmla="*/ 3365 h 377771"/>
              <a:gd name="connsiteX12" fmla="*/ 79376 w 286901"/>
              <a:gd name="connsiteY12" fmla="*/ 12928 h 377771"/>
              <a:gd name="connsiteX13" fmla="*/ 50208 w 286901"/>
              <a:gd name="connsiteY13" fmla="*/ 85132 h 377771"/>
              <a:gd name="connsiteX14" fmla="*/ 52120 w 286901"/>
              <a:gd name="connsiteY14" fmla="*/ 134383 h 377771"/>
              <a:gd name="connsiteX15" fmla="*/ 52599 w 286901"/>
              <a:gd name="connsiteY15" fmla="*/ 172159 h 377771"/>
              <a:gd name="connsiteX16" fmla="*/ 42079 w 286901"/>
              <a:gd name="connsiteY16" fmla="*/ 194633 h 377771"/>
              <a:gd name="connsiteX17" fmla="*/ 41123 w 286901"/>
              <a:gd name="connsiteY17" fmla="*/ 198458 h 377771"/>
              <a:gd name="connsiteX18" fmla="*/ 43513 w 286901"/>
              <a:gd name="connsiteY18" fmla="*/ 201805 h 377771"/>
              <a:gd name="connsiteX19" fmla="*/ 68378 w 286901"/>
              <a:gd name="connsiteY19" fmla="*/ 210890 h 377771"/>
              <a:gd name="connsiteX20" fmla="*/ 15301 w 286901"/>
              <a:gd name="connsiteY20" fmla="*/ 240537 h 377771"/>
              <a:gd name="connsiteX21" fmla="*/ 0 w 286901"/>
              <a:gd name="connsiteY21" fmla="*/ 272574 h 377771"/>
              <a:gd name="connsiteX22" fmla="*/ 0 w 286901"/>
              <a:gd name="connsiteY22" fmla="*/ 353863 h 377771"/>
              <a:gd name="connsiteX23" fmla="*/ 1913 w 286901"/>
              <a:gd name="connsiteY23" fmla="*/ 355297 h 377771"/>
              <a:gd name="connsiteX24" fmla="*/ 144885 w 286901"/>
              <a:gd name="connsiteY24" fmla="*/ 377771 h 377771"/>
              <a:gd name="connsiteX25" fmla="*/ 284989 w 286901"/>
              <a:gd name="connsiteY25" fmla="*/ 355297 h 377771"/>
              <a:gd name="connsiteX26" fmla="*/ 286901 w 286901"/>
              <a:gd name="connsiteY26" fmla="*/ 353863 h 377771"/>
              <a:gd name="connsiteX27" fmla="*/ 286901 w 286901"/>
              <a:gd name="connsiteY27" fmla="*/ 272574 h 377771"/>
              <a:gd name="connsiteX28" fmla="*/ 89896 w 286901"/>
              <a:gd name="connsiteY28" fmla="*/ 212325 h 377771"/>
              <a:gd name="connsiteX29" fmla="*/ 98025 w 286901"/>
              <a:gd name="connsiteY29" fmla="*/ 208978 h 377771"/>
              <a:gd name="connsiteX30" fmla="*/ 99459 w 286901"/>
              <a:gd name="connsiteY30" fmla="*/ 208499 h 377771"/>
              <a:gd name="connsiteX31" fmla="*/ 100415 w 286901"/>
              <a:gd name="connsiteY31" fmla="*/ 208021 h 377771"/>
              <a:gd name="connsiteX32" fmla="*/ 100415 w 286901"/>
              <a:gd name="connsiteY32" fmla="*/ 208021 h 377771"/>
              <a:gd name="connsiteX33" fmla="*/ 109979 w 286901"/>
              <a:gd name="connsiteY33" fmla="*/ 191285 h 377771"/>
              <a:gd name="connsiteX34" fmla="*/ 109979 w 286901"/>
              <a:gd name="connsiteY34" fmla="*/ 182678 h 377771"/>
              <a:gd name="connsiteX35" fmla="*/ 143451 w 286901"/>
              <a:gd name="connsiteY35" fmla="*/ 190807 h 377771"/>
              <a:gd name="connsiteX36" fmla="*/ 176922 w 286901"/>
              <a:gd name="connsiteY36" fmla="*/ 182678 h 377771"/>
              <a:gd name="connsiteX37" fmla="*/ 176922 w 286901"/>
              <a:gd name="connsiteY37" fmla="*/ 191285 h 377771"/>
              <a:gd name="connsiteX38" fmla="*/ 186964 w 286901"/>
              <a:gd name="connsiteY38" fmla="*/ 208021 h 377771"/>
              <a:gd name="connsiteX39" fmla="*/ 186964 w 286901"/>
              <a:gd name="connsiteY39" fmla="*/ 208021 h 377771"/>
              <a:gd name="connsiteX40" fmla="*/ 187442 w 286901"/>
              <a:gd name="connsiteY40" fmla="*/ 208021 h 377771"/>
              <a:gd name="connsiteX41" fmla="*/ 188877 w 286901"/>
              <a:gd name="connsiteY41" fmla="*/ 208978 h 377771"/>
              <a:gd name="connsiteX42" fmla="*/ 197006 w 286901"/>
              <a:gd name="connsiteY42" fmla="*/ 212325 h 377771"/>
              <a:gd name="connsiteX43" fmla="*/ 196049 w 286901"/>
              <a:gd name="connsiteY43" fmla="*/ 216150 h 377771"/>
              <a:gd name="connsiteX44" fmla="*/ 143451 w 286901"/>
              <a:gd name="connsiteY44" fmla="*/ 229539 h 377771"/>
              <a:gd name="connsiteX45" fmla="*/ 90852 w 286901"/>
              <a:gd name="connsiteY45" fmla="*/ 216150 h 377771"/>
              <a:gd name="connsiteX46" fmla="*/ 89896 w 286901"/>
              <a:gd name="connsiteY46" fmla="*/ 212325 h 377771"/>
              <a:gd name="connsiteX47" fmla="*/ 143451 w 286901"/>
              <a:gd name="connsiteY47" fmla="*/ 181722 h 377771"/>
              <a:gd name="connsiteX48" fmla="*/ 81289 w 286901"/>
              <a:gd name="connsiteY48" fmla="*/ 119560 h 377771"/>
              <a:gd name="connsiteX49" fmla="*/ 81289 w 286901"/>
              <a:gd name="connsiteY49" fmla="*/ 100433 h 377771"/>
              <a:gd name="connsiteX50" fmla="*/ 141538 w 286901"/>
              <a:gd name="connsiteY50" fmla="*/ 86088 h 377771"/>
              <a:gd name="connsiteX51" fmla="*/ 146320 w 286901"/>
              <a:gd name="connsiteY51" fmla="*/ 83697 h 377771"/>
              <a:gd name="connsiteX52" fmla="*/ 182182 w 286901"/>
              <a:gd name="connsiteY52" fmla="*/ 60267 h 377771"/>
              <a:gd name="connsiteX53" fmla="*/ 190311 w 286901"/>
              <a:gd name="connsiteY53" fmla="*/ 92783 h 377771"/>
              <a:gd name="connsiteX54" fmla="*/ 203700 w 286901"/>
              <a:gd name="connsiteY54" fmla="*/ 107128 h 377771"/>
              <a:gd name="connsiteX55" fmla="*/ 205134 w 286901"/>
              <a:gd name="connsiteY55" fmla="*/ 108084 h 377771"/>
              <a:gd name="connsiteX56" fmla="*/ 205134 w 286901"/>
              <a:gd name="connsiteY56" fmla="*/ 119560 h 377771"/>
              <a:gd name="connsiteX57" fmla="*/ 143451 w 286901"/>
              <a:gd name="connsiteY57" fmla="*/ 181722 h 377771"/>
              <a:gd name="connsiteX58" fmla="*/ 215176 w 286901"/>
              <a:gd name="connsiteY58" fmla="*/ 105215 h 377771"/>
              <a:gd name="connsiteX59" fmla="*/ 213741 w 286901"/>
              <a:gd name="connsiteY59" fmla="*/ 101868 h 377771"/>
              <a:gd name="connsiteX60" fmla="*/ 209438 w 286901"/>
              <a:gd name="connsiteY60" fmla="*/ 98521 h 377771"/>
              <a:gd name="connsiteX61" fmla="*/ 198918 w 286901"/>
              <a:gd name="connsiteY61" fmla="*/ 87523 h 377771"/>
              <a:gd name="connsiteX62" fmla="*/ 191746 w 286901"/>
              <a:gd name="connsiteY62" fmla="*/ 58355 h 377771"/>
              <a:gd name="connsiteX63" fmla="*/ 189355 w 286901"/>
              <a:gd name="connsiteY63" fmla="*/ 53095 h 377771"/>
              <a:gd name="connsiteX64" fmla="*/ 182660 w 286901"/>
              <a:gd name="connsiteY64" fmla="*/ 50226 h 377771"/>
              <a:gd name="connsiteX65" fmla="*/ 182660 w 286901"/>
              <a:gd name="connsiteY65" fmla="*/ 50226 h 377771"/>
              <a:gd name="connsiteX66" fmla="*/ 176444 w 286901"/>
              <a:gd name="connsiteY66" fmla="*/ 52616 h 377771"/>
              <a:gd name="connsiteX67" fmla="*/ 142494 w 286901"/>
              <a:gd name="connsiteY67" fmla="*/ 74134 h 377771"/>
              <a:gd name="connsiteX68" fmla="*/ 137713 w 286901"/>
              <a:gd name="connsiteY68" fmla="*/ 76525 h 377771"/>
              <a:gd name="connsiteX69" fmla="*/ 76507 w 286901"/>
              <a:gd name="connsiteY69" fmla="*/ 90392 h 377771"/>
              <a:gd name="connsiteX70" fmla="*/ 71725 w 286901"/>
              <a:gd name="connsiteY70" fmla="*/ 95174 h 377771"/>
              <a:gd name="connsiteX71" fmla="*/ 71725 w 286901"/>
              <a:gd name="connsiteY71" fmla="*/ 95174 h 377771"/>
              <a:gd name="connsiteX72" fmla="*/ 71725 w 286901"/>
              <a:gd name="connsiteY72" fmla="*/ 95174 h 377771"/>
              <a:gd name="connsiteX73" fmla="*/ 71725 w 286901"/>
              <a:gd name="connsiteY73" fmla="*/ 119082 h 377771"/>
              <a:gd name="connsiteX74" fmla="*/ 100415 w 286901"/>
              <a:gd name="connsiteY74" fmla="*/ 176462 h 377771"/>
              <a:gd name="connsiteX75" fmla="*/ 100415 w 286901"/>
              <a:gd name="connsiteY75" fmla="*/ 191285 h 377771"/>
              <a:gd name="connsiteX76" fmla="*/ 94677 w 286901"/>
              <a:gd name="connsiteY76" fmla="*/ 199892 h 377771"/>
              <a:gd name="connsiteX77" fmla="*/ 54033 w 286901"/>
              <a:gd name="connsiteY77" fmla="*/ 195111 h 377771"/>
              <a:gd name="connsiteX78" fmla="*/ 63118 w 286901"/>
              <a:gd name="connsiteY78" fmla="*/ 173115 h 377771"/>
              <a:gd name="connsiteX79" fmla="*/ 62640 w 286901"/>
              <a:gd name="connsiteY79" fmla="*/ 133427 h 377771"/>
              <a:gd name="connsiteX80" fmla="*/ 60727 w 286901"/>
              <a:gd name="connsiteY80" fmla="*/ 84654 h 377771"/>
              <a:gd name="connsiteX81" fmla="*/ 85114 w 286901"/>
              <a:gd name="connsiteY81" fmla="*/ 21057 h 377771"/>
              <a:gd name="connsiteX82" fmla="*/ 152058 w 286901"/>
              <a:gd name="connsiteY82" fmla="*/ 12450 h 377771"/>
              <a:gd name="connsiteX83" fmla="*/ 186964 w 286901"/>
              <a:gd name="connsiteY83" fmla="*/ 35402 h 377771"/>
              <a:gd name="connsiteX84" fmla="*/ 192224 w 286901"/>
              <a:gd name="connsiteY84" fmla="*/ 37793 h 377771"/>
              <a:gd name="connsiteX85" fmla="*/ 212785 w 286901"/>
              <a:gd name="connsiteY85" fmla="*/ 37793 h 377771"/>
              <a:gd name="connsiteX86" fmla="*/ 229521 w 286901"/>
              <a:gd name="connsiteY86" fmla="*/ 74612 h 377771"/>
              <a:gd name="connsiteX87" fmla="*/ 222348 w 286901"/>
              <a:gd name="connsiteY87" fmla="*/ 126733 h 377771"/>
              <a:gd name="connsiteX88" fmla="*/ 217567 w 286901"/>
              <a:gd name="connsiteY88" fmla="*/ 162595 h 377771"/>
              <a:gd name="connsiteX89" fmla="*/ 232390 w 286901"/>
              <a:gd name="connsiteY89" fmla="*/ 194154 h 377771"/>
              <a:gd name="connsiteX90" fmla="*/ 192702 w 286901"/>
              <a:gd name="connsiteY90" fmla="*/ 200371 h 377771"/>
              <a:gd name="connsiteX91" fmla="*/ 187442 w 286901"/>
              <a:gd name="connsiteY91" fmla="*/ 191764 h 377771"/>
              <a:gd name="connsiteX92" fmla="*/ 187442 w 286901"/>
              <a:gd name="connsiteY92" fmla="*/ 176940 h 377771"/>
              <a:gd name="connsiteX93" fmla="*/ 216132 w 286901"/>
              <a:gd name="connsiteY93" fmla="*/ 119560 h 377771"/>
              <a:gd name="connsiteX94" fmla="*/ 215176 w 286901"/>
              <a:gd name="connsiteY94" fmla="*/ 105215 h 377771"/>
              <a:gd name="connsiteX95" fmla="*/ 9563 w 286901"/>
              <a:gd name="connsiteY95" fmla="*/ 272574 h 377771"/>
              <a:gd name="connsiteX96" fmla="*/ 21996 w 286901"/>
              <a:gd name="connsiteY96" fmla="*/ 247231 h 377771"/>
              <a:gd name="connsiteX97" fmla="*/ 80811 w 286901"/>
              <a:gd name="connsiteY97" fmla="*/ 215672 h 377771"/>
              <a:gd name="connsiteX98" fmla="*/ 122889 w 286901"/>
              <a:gd name="connsiteY98" fmla="*/ 368208 h 377771"/>
              <a:gd name="connsiteX99" fmla="*/ 9563 w 286901"/>
              <a:gd name="connsiteY99" fmla="*/ 349081 h 377771"/>
              <a:gd name="connsiteX100" fmla="*/ 9563 w 286901"/>
              <a:gd name="connsiteY100" fmla="*/ 272574 h 377771"/>
              <a:gd name="connsiteX101" fmla="*/ 132931 w 286901"/>
              <a:gd name="connsiteY101" fmla="*/ 368208 h 377771"/>
              <a:gd name="connsiteX102" fmla="*/ 94677 w 286901"/>
              <a:gd name="connsiteY102" fmla="*/ 229539 h 377771"/>
              <a:gd name="connsiteX103" fmla="*/ 143451 w 286901"/>
              <a:gd name="connsiteY103" fmla="*/ 239102 h 377771"/>
              <a:gd name="connsiteX104" fmla="*/ 192224 w 286901"/>
              <a:gd name="connsiteY104" fmla="*/ 229539 h 377771"/>
              <a:gd name="connsiteX105" fmla="*/ 153970 w 286901"/>
              <a:gd name="connsiteY105" fmla="*/ 368208 h 377771"/>
              <a:gd name="connsiteX106" fmla="*/ 132931 w 286901"/>
              <a:gd name="connsiteY106" fmla="*/ 368208 h 377771"/>
              <a:gd name="connsiteX107" fmla="*/ 164012 w 286901"/>
              <a:gd name="connsiteY107" fmla="*/ 368208 h 377771"/>
              <a:gd name="connsiteX108" fmla="*/ 206091 w 286901"/>
              <a:gd name="connsiteY108" fmla="*/ 216150 h 377771"/>
              <a:gd name="connsiteX109" fmla="*/ 264906 w 286901"/>
              <a:gd name="connsiteY109" fmla="*/ 247709 h 377771"/>
              <a:gd name="connsiteX110" fmla="*/ 277338 w 286901"/>
              <a:gd name="connsiteY110" fmla="*/ 272574 h 377771"/>
              <a:gd name="connsiteX111" fmla="*/ 277338 w 286901"/>
              <a:gd name="connsiteY111" fmla="*/ 349081 h 377771"/>
              <a:gd name="connsiteX112" fmla="*/ 164012 w 286901"/>
              <a:gd name="connsiteY112" fmla="*/ 368208 h 37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86901" h="377771">
                <a:moveTo>
                  <a:pt x="286901" y="272574"/>
                </a:moveTo>
                <a:cubicBezTo>
                  <a:pt x="286423" y="260620"/>
                  <a:pt x="280685" y="248666"/>
                  <a:pt x="270644" y="240537"/>
                </a:cubicBezTo>
                <a:cubicBezTo>
                  <a:pt x="257733" y="229539"/>
                  <a:pt x="240041" y="219497"/>
                  <a:pt x="216132" y="209934"/>
                </a:cubicBezTo>
                <a:cubicBezTo>
                  <a:pt x="229521" y="206587"/>
                  <a:pt x="240997" y="199414"/>
                  <a:pt x="241475" y="198936"/>
                </a:cubicBezTo>
                <a:cubicBezTo>
                  <a:pt x="242910" y="197980"/>
                  <a:pt x="243388" y="197023"/>
                  <a:pt x="243866" y="195589"/>
                </a:cubicBezTo>
                <a:cubicBezTo>
                  <a:pt x="243866" y="194154"/>
                  <a:pt x="243388" y="192720"/>
                  <a:pt x="242432" y="191764"/>
                </a:cubicBezTo>
                <a:cubicBezTo>
                  <a:pt x="242432" y="191764"/>
                  <a:pt x="227608" y="177419"/>
                  <a:pt x="226174" y="162117"/>
                </a:cubicBezTo>
                <a:cubicBezTo>
                  <a:pt x="225696" y="155901"/>
                  <a:pt x="228086" y="142990"/>
                  <a:pt x="230956" y="129123"/>
                </a:cubicBezTo>
                <a:cubicBezTo>
                  <a:pt x="234303" y="111431"/>
                  <a:pt x="238128" y="91348"/>
                  <a:pt x="238128" y="75090"/>
                </a:cubicBezTo>
                <a:cubicBezTo>
                  <a:pt x="238128" y="51660"/>
                  <a:pt x="231912" y="38750"/>
                  <a:pt x="216610" y="29664"/>
                </a:cubicBezTo>
                <a:cubicBezTo>
                  <a:pt x="209916" y="25839"/>
                  <a:pt x="198440" y="27274"/>
                  <a:pt x="192702" y="28230"/>
                </a:cubicBezTo>
                <a:cubicBezTo>
                  <a:pt x="188399" y="22492"/>
                  <a:pt x="177401" y="11016"/>
                  <a:pt x="153970" y="3365"/>
                </a:cubicBezTo>
                <a:cubicBezTo>
                  <a:pt x="128627" y="-3329"/>
                  <a:pt x="102328" y="18"/>
                  <a:pt x="79376" y="12928"/>
                </a:cubicBezTo>
                <a:cubicBezTo>
                  <a:pt x="58815" y="26317"/>
                  <a:pt x="50208" y="47357"/>
                  <a:pt x="50208" y="85132"/>
                </a:cubicBezTo>
                <a:cubicBezTo>
                  <a:pt x="50208" y="103781"/>
                  <a:pt x="51164" y="120038"/>
                  <a:pt x="52120" y="134383"/>
                </a:cubicBezTo>
                <a:cubicBezTo>
                  <a:pt x="53077" y="150641"/>
                  <a:pt x="54033" y="163552"/>
                  <a:pt x="52599" y="172159"/>
                </a:cubicBezTo>
                <a:cubicBezTo>
                  <a:pt x="51642" y="180766"/>
                  <a:pt x="46861" y="188416"/>
                  <a:pt x="42079" y="194633"/>
                </a:cubicBezTo>
                <a:cubicBezTo>
                  <a:pt x="41123" y="195589"/>
                  <a:pt x="41123" y="197023"/>
                  <a:pt x="41123" y="198458"/>
                </a:cubicBezTo>
                <a:cubicBezTo>
                  <a:pt x="41123" y="199892"/>
                  <a:pt x="42079" y="200849"/>
                  <a:pt x="43513" y="201805"/>
                </a:cubicBezTo>
                <a:cubicBezTo>
                  <a:pt x="44470" y="202283"/>
                  <a:pt x="54989" y="208021"/>
                  <a:pt x="68378" y="210890"/>
                </a:cubicBezTo>
                <a:cubicBezTo>
                  <a:pt x="44948" y="219976"/>
                  <a:pt x="27734" y="230017"/>
                  <a:pt x="15301" y="240537"/>
                </a:cubicBezTo>
                <a:cubicBezTo>
                  <a:pt x="6216" y="248666"/>
                  <a:pt x="478" y="260620"/>
                  <a:pt x="0" y="272574"/>
                </a:cubicBezTo>
                <a:lnTo>
                  <a:pt x="0" y="353863"/>
                </a:lnTo>
                <a:lnTo>
                  <a:pt x="1913" y="355297"/>
                </a:lnTo>
                <a:cubicBezTo>
                  <a:pt x="24387" y="370121"/>
                  <a:pt x="84636" y="377771"/>
                  <a:pt x="144885" y="377771"/>
                </a:cubicBezTo>
                <a:cubicBezTo>
                  <a:pt x="205134" y="377771"/>
                  <a:pt x="264906" y="370121"/>
                  <a:pt x="284989" y="355297"/>
                </a:cubicBezTo>
                <a:lnTo>
                  <a:pt x="286901" y="353863"/>
                </a:lnTo>
                <a:lnTo>
                  <a:pt x="286901" y="272574"/>
                </a:lnTo>
                <a:close/>
                <a:moveTo>
                  <a:pt x="89896" y="212325"/>
                </a:moveTo>
                <a:lnTo>
                  <a:pt x="98025" y="208978"/>
                </a:lnTo>
                <a:cubicBezTo>
                  <a:pt x="98503" y="208978"/>
                  <a:pt x="98981" y="208499"/>
                  <a:pt x="99459" y="208499"/>
                </a:cubicBezTo>
                <a:cubicBezTo>
                  <a:pt x="99937" y="208499"/>
                  <a:pt x="99937" y="208499"/>
                  <a:pt x="100415" y="208021"/>
                </a:cubicBezTo>
                <a:lnTo>
                  <a:pt x="100415" y="208021"/>
                </a:lnTo>
                <a:cubicBezTo>
                  <a:pt x="106632" y="204674"/>
                  <a:pt x="109979" y="198458"/>
                  <a:pt x="109979" y="191285"/>
                </a:cubicBezTo>
                <a:lnTo>
                  <a:pt x="109979" y="182678"/>
                </a:lnTo>
                <a:cubicBezTo>
                  <a:pt x="120020" y="187938"/>
                  <a:pt x="131496" y="190807"/>
                  <a:pt x="143451" y="190807"/>
                </a:cubicBezTo>
                <a:cubicBezTo>
                  <a:pt x="155405" y="190807"/>
                  <a:pt x="166881" y="187938"/>
                  <a:pt x="176922" y="182678"/>
                </a:cubicBezTo>
                <a:lnTo>
                  <a:pt x="176922" y="191285"/>
                </a:lnTo>
                <a:cubicBezTo>
                  <a:pt x="176922" y="198458"/>
                  <a:pt x="180748" y="204674"/>
                  <a:pt x="186964" y="208021"/>
                </a:cubicBezTo>
                <a:lnTo>
                  <a:pt x="186964" y="208021"/>
                </a:lnTo>
                <a:cubicBezTo>
                  <a:pt x="186964" y="208021"/>
                  <a:pt x="187442" y="208021"/>
                  <a:pt x="187442" y="208021"/>
                </a:cubicBezTo>
                <a:cubicBezTo>
                  <a:pt x="187920" y="208499"/>
                  <a:pt x="188399" y="208499"/>
                  <a:pt x="188877" y="208978"/>
                </a:cubicBezTo>
                <a:lnTo>
                  <a:pt x="197006" y="212325"/>
                </a:lnTo>
                <a:lnTo>
                  <a:pt x="196049" y="216150"/>
                </a:lnTo>
                <a:cubicBezTo>
                  <a:pt x="185529" y="224279"/>
                  <a:pt x="165446" y="229539"/>
                  <a:pt x="143451" y="229539"/>
                </a:cubicBezTo>
                <a:cubicBezTo>
                  <a:pt x="121455" y="229539"/>
                  <a:pt x="100894" y="224279"/>
                  <a:pt x="90852" y="216150"/>
                </a:cubicBezTo>
                <a:lnTo>
                  <a:pt x="89896" y="212325"/>
                </a:lnTo>
                <a:close/>
                <a:moveTo>
                  <a:pt x="143451" y="181722"/>
                </a:moveTo>
                <a:cubicBezTo>
                  <a:pt x="109022" y="181722"/>
                  <a:pt x="81289" y="153988"/>
                  <a:pt x="81289" y="119560"/>
                </a:cubicBezTo>
                <a:lnTo>
                  <a:pt x="81289" y="100433"/>
                </a:lnTo>
                <a:cubicBezTo>
                  <a:pt x="100415" y="99477"/>
                  <a:pt x="126715" y="92304"/>
                  <a:pt x="141538" y="86088"/>
                </a:cubicBezTo>
                <a:lnTo>
                  <a:pt x="146320" y="83697"/>
                </a:lnTo>
                <a:cubicBezTo>
                  <a:pt x="160187" y="76525"/>
                  <a:pt x="169750" y="72221"/>
                  <a:pt x="182182" y="60267"/>
                </a:cubicBezTo>
                <a:cubicBezTo>
                  <a:pt x="183139" y="66005"/>
                  <a:pt x="186008" y="84654"/>
                  <a:pt x="190311" y="92783"/>
                </a:cubicBezTo>
                <a:cubicBezTo>
                  <a:pt x="195093" y="100912"/>
                  <a:pt x="200353" y="104737"/>
                  <a:pt x="203700" y="107128"/>
                </a:cubicBezTo>
                <a:cubicBezTo>
                  <a:pt x="204178" y="107606"/>
                  <a:pt x="204656" y="107606"/>
                  <a:pt x="205134" y="108084"/>
                </a:cubicBezTo>
                <a:lnTo>
                  <a:pt x="205134" y="119560"/>
                </a:lnTo>
                <a:cubicBezTo>
                  <a:pt x="205613" y="153988"/>
                  <a:pt x="177879" y="181722"/>
                  <a:pt x="143451" y="181722"/>
                </a:cubicBezTo>
                <a:close/>
                <a:moveTo>
                  <a:pt x="215176" y="105215"/>
                </a:moveTo>
                <a:cubicBezTo>
                  <a:pt x="215176" y="104259"/>
                  <a:pt x="214698" y="102824"/>
                  <a:pt x="213741" y="101868"/>
                </a:cubicBezTo>
                <a:cubicBezTo>
                  <a:pt x="212785" y="100433"/>
                  <a:pt x="210872" y="99477"/>
                  <a:pt x="209438" y="98521"/>
                </a:cubicBezTo>
                <a:cubicBezTo>
                  <a:pt x="206091" y="96608"/>
                  <a:pt x="202265" y="93739"/>
                  <a:pt x="198918" y="87523"/>
                </a:cubicBezTo>
                <a:cubicBezTo>
                  <a:pt x="196049" y="82741"/>
                  <a:pt x="193180" y="69352"/>
                  <a:pt x="191746" y="58355"/>
                </a:cubicBezTo>
                <a:cubicBezTo>
                  <a:pt x="191268" y="56442"/>
                  <a:pt x="190311" y="54529"/>
                  <a:pt x="189355" y="53095"/>
                </a:cubicBezTo>
                <a:cubicBezTo>
                  <a:pt x="187442" y="51182"/>
                  <a:pt x="185051" y="50226"/>
                  <a:pt x="182660" y="50226"/>
                </a:cubicBezTo>
                <a:cubicBezTo>
                  <a:pt x="182660" y="50226"/>
                  <a:pt x="182660" y="50226"/>
                  <a:pt x="182660" y="50226"/>
                </a:cubicBezTo>
                <a:cubicBezTo>
                  <a:pt x="180270" y="50226"/>
                  <a:pt x="177879" y="51182"/>
                  <a:pt x="176444" y="52616"/>
                </a:cubicBezTo>
                <a:cubicBezTo>
                  <a:pt x="164490" y="63136"/>
                  <a:pt x="156361" y="67440"/>
                  <a:pt x="142494" y="74134"/>
                </a:cubicBezTo>
                <a:lnTo>
                  <a:pt x="137713" y="76525"/>
                </a:lnTo>
                <a:cubicBezTo>
                  <a:pt x="122889" y="83219"/>
                  <a:pt x="94677" y="90392"/>
                  <a:pt x="76507" y="90392"/>
                </a:cubicBezTo>
                <a:cubicBezTo>
                  <a:pt x="73638" y="90392"/>
                  <a:pt x="71725" y="92304"/>
                  <a:pt x="71725" y="95174"/>
                </a:cubicBezTo>
                <a:cubicBezTo>
                  <a:pt x="71725" y="95174"/>
                  <a:pt x="71725" y="95174"/>
                  <a:pt x="71725" y="95174"/>
                </a:cubicBezTo>
                <a:lnTo>
                  <a:pt x="71725" y="95174"/>
                </a:lnTo>
                <a:lnTo>
                  <a:pt x="71725" y="119082"/>
                </a:lnTo>
                <a:cubicBezTo>
                  <a:pt x="71725" y="142512"/>
                  <a:pt x="83201" y="163073"/>
                  <a:pt x="100415" y="176462"/>
                </a:cubicBezTo>
                <a:lnTo>
                  <a:pt x="100415" y="191285"/>
                </a:lnTo>
                <a:cubicBezTo>
                  <a:pt x="100415" y="195111"/>
                  <a:pt x="98025" y="198458"/>
                  <a:pt x="94677" y="199892"/>
                </a:cubicBezTo>
                <a:cubicBezTo>
                  <a:pt x="81767" y="205630"/>
                  <a:pt x="62640" y="198936"/>
                  <a:pt x="54033" y="195111"/>
                </a:cubicBezTo>
                <a:cubicBezTo>
                  <a:pt x="58337" y="188895"/>
                  <a:pt x="61684" y="181722"/>
                  <a:pt x="63118" y="173115"/>
                </a:cubicBezTo>
                <a:cubicBezTo>
                  <a:pt x="64553" y="163552"/>
                  <a:pt x="63596" y="150163"/>
                  <a:pt x="62640" y="133427"/>
                </a:cubicBezTo>
                <a:cubicBezTo>
                  <a:pt x="61684" y="119082"/>
                  <a:pt x="60727" y="103302"/>
                  <a:pt x="60727" y="84654"/>
                </a:cubicBezTo>
                <a:cubicBezTo>
                  <a:pt x="60727" y="50704"/>
                  <a:pt x="67900" y="32055"/>
                  <a:pt x="85114" y="21057"/>
                </a:cubicBezTo>
                <a:cubicBezTo>
                  <a:pt x="105675" y="9581"/>
                  <a:pt x="129106" y="6234"/>
                  <a:pt x="152058" y="12450"/>
                </a:cubicBezTo>
                <a:cubicBezTo>
                  <a:pt x="178357" y="20579"/>
                  <a:pt x="186964" y="35402"/>
                  <a:pt x="186964" y="35402"/>
                </a:cubicBezTo>
                <a:cubicBezTo>
                  <a:pt x="187920" y="37315"/>
                  <a:pt x="190311" y="38271"/>
                  <a:pt x="192224" y="37793"/>
                </a:cubicBezTo>
                <a:cubicBezTo>
                  <a:pt x="198440" y="36359"/>
                  <a:pt x="208960" y="35402"/>
                  <a:pt x="212785" y="37793"/>
                </a:cubicBezTo>
                <a:cubicBezTo>
                  <a:pt x="223305" y="43531"/>
                  <a:pt x="229521" y="51660"/>
                  <a:pt x="229521" y="74612"/>
                </a:cubicBezTo>
                <a:cubicBezTo>
                  <a:pt x="229521" y="89914"/>
                  <a:pt x="225696" y="109519"/>
                  <a:pt x="222348" y="126733"/>
                </a:cubicBezTo>
                <a:cubicBezTo>
                  <a:pt x="219479" y="142034"/>
                  <a:pt x="217089" y="154945"/>
                  <a:pt x="217567" y="162595"/>
                </a:cubicBezTo>
                <a:cubicBezTo>
                  <a:pt x="218523" y="175984"/>
                  <a:pt x="227130" y="187938"/>
                  <a:pt x="232390" y="194154"/>
                </a:cubicBezTo>
                <a:cubicBezTo>
                  <a:pt x="223783" y="198458"/>
                  <a:pt x="205613" y="206587"/>
                  <a:pt x="192702" y="200371"/>
                </a:cubicBezTo>
                <a:cubicBezTo>
                  <a:pt x="189355" y="198936"/>
                  <a:pt x="187442" y="195589"/>
                  <a:pt x="187442" y="191764"/>
                </a:cubicBezTo>
                <a:lnTo>
                  <a:pt x="187442" y="176940"/>
                </a:lnTo>
                <a:cubicBezTo>
                  <a:pt x="204656" y="164030"/>
                  <a:pt x="216132" y="142990"/>
                  <a:pt x="216132" y="119560"/>
                </a:cubicBezTo>
                <a:lnTo>
                  <a:pt x="215176" y="105215"/>
                </a:lnTo>
                <a:close/>
                <a:moveTo>
                  <a:pt x="9563" y="272574"/>
                </a:moveTo>
                <a:cubicBezTo>
                  <a:pt x="9563" y="263011"/>
                  <a:pt x="14345" y="254404"/>
                  <a:pt x="21996" y="247231"/>
                </a:cubicBezTo>
                <a:cubicBezTo>
                  <a:pt x="35384" y="235755"/>
                  <a:pt x="54511" y="225714"/>
                  <a:pt x="80811" y="215672"/>
                </a:cubicBezTo>
                <a:lnTo>
                  <a:pt x="122889" y="368208"/>
                </a:lnTo>
                <a:cubicBezTo>
                  <a:pt x="74594" y="366773"/>
                  <a:pt x="29168" y="360079"/>
                  <a:pt x="9563" y="349081"/>
                </a:cubicBezTo>
                <a:lnTo>
                  <a:pt x="9563" y="272574"/>
                </a:lnTo>
                <a:close/>
                <a:moveTo>
                  <a:pt x="132931" y="368208"/>
                </a:moveTo>
                <a:lnTo>
                  <a:pt x="94677" y="229539"/>
                </a:lnTo>
                <a:cubicBezTo>
                  <a:pt x="107110" y="235755"/>
                  <a:pt x="124802" y="239102"/>
                  <a:pt x="143451" y="239102"/>
                </a:cubicBezTo>
                <a:cubicBezTo>
                  <a:pt x="162099" y="239102"/>
                  <a:pt x="179791" y="235755"/>
                  <a:pt x="192224" y="229539"/>
                </a:cubicBezTo>
                <a:lnTo>
                  <a:pt x="153970" y="368208"/>
                </a:lnTo>
                <a:cubicBezTo>
                  <a:pt x="146798" y="368686"/>
                  <a:pt x="140103" y="368208"/>
                  <a:pt x="132931" y="368208"/>
                </a:cubicBezTo>
                <a:close/>
                <a:moveTo>
                  <a:pt x="164012" y="368208"/>
                </a:moveTo>
                <a:lnTo>
                  <a:pt x="206091" y="216150"/>
                </a:lnTo>
                <a:cubicBezTo>
                  <a:pt x="232390" y="226192"/>
                  <a:pt x="251517" y="236233"/>
                  <a:pt x="264906" y="247709"/>
                </a:cubicBezTo>
                <a:cubicBezTo>
                  <a:pt x="272556" y="254404"/>
                  <a:pt x="277338" y="263011"/>
                  <a:pt x="277338" y="272574"/>
                </a:cubicBezTo>
                <a:lnTo>
                  <a:pt x="277338" y="349081"/>
                </a:lnTo>
                <a:cubicBezTo>
                  <a:pt x="259167" y="360557"/>
                  <a:pt x="213263" y="366773"/>
                  <a:pt x="164012" y="368208"/>
                </a:cubicBezTo>
                <a:close/>
              </a:path>
            </a:pathLst>
          </a:custGeom>
          <a:solidFill>
            <a:srgbClr val="000000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1200"/>
          </a:p>
        </p:txBody>
      </p:sp>
      <p:pic>
        <p:nvPicPr>
          <p:cNvPr id="20" name="Gráfico 19" descr="Profesora contorno">
            <a:extLst>
              <a:ext uri="{FF2B5EF4-FFF2-40B4-BE49-F238E27FC236}">
                <a16:creationId xmlns:a16="http://schemas.microsoft.com/office/drawing/2014/main" id="{7FFFBD98-EE0D-C5E4-F26D-F907B23F6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8347" y="2455954"/>
            <a:ext cx="459043" cy="459043"/>
          </a:xfrm>
          <a:prstGeom prst="rect">
            <a:avLst/>
          </a:prstGeom>
        </p:spPr>
      </p:pic>
      <p:pic>
        <p:nvPicPr>
          <p:cNvPr id="21" name="Gráfico 20" descr="Mujer programadora con relleno sólido">
            <a:extLst>
              <a:ext uri="{FF2B5EF4-FFF2-40B4-BE49-F238E27FC236}">
                <a16:creationId xmlns:a16="http://schemas.microsoft.com/office/drawing/2014/main" id="{1748F889-1710-B1E1-7D75-C67F63DF2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6961" y="2392798"/>
            <a:ext cx="459042" cy="459042"/>
          </a:xfrm>
          <a:prstGeom prst="rect">
            <a:avLst/>
          </a:prstGeom>
        </p:spPr>
      </p:pic>
      <p:sp>
        <p:nvSpPr>
          <p:cNvPr id="22" name="Diagrama de flujo: cinta perforada 21">
            <a:extLst>
              <a:ext uri="{FF2B5EF4-FFF2-40B4-BE49-F238E27FC236}">
                <a16:creationId xmlns:a16="http://schemas.microsoft.com/office/drawing/2014/main" id="{5DE26C27-8CDE-FA7A-2C5F-B91056DF13AD}"/>
              </a:ext>
            </a:extLst>
          </p:cNvPr>
          <p:cNvSpPr/>
          <p:nvPr/>
        </p:nvSpPr>
        <p:spPr>
          <a:xfrm rot="16200000">
            <a:off x="4333243" y="3521663"/>
            <a:ext cx="4150113" cy="887186"/>
          </a:xfrm>
          <a:prstGeom prst="flowChartPunchedTape">
            <a:avLst/>
          </a:prstGeom>
          <a:solidFill>
            <a:srgbClr val="9D24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s-MX" sz="1200" dirty="0"/>
              <a:t>COMUNIDAD ESCOLAR</a:t>
            </a:r>
          </a:p>
        </p:txBody>
      </p:sp>
    </p:spTree>
    <p:extLst>
      <p:ext uri="{BB962C8B-B14F-4D97-AF65-F5344CB8AC3E}">
        <p14:creationId xmlns:p14="http://schemas.microsoft.com/office/powerpoint/2010/main" val="28829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499244A-103D-4569-A6B6-45BE36315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2383" y="2982310"/>
            <a:ext cx="10126721" cy="1040523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DISTRIBUCCIÓN </a:t>
            </a:r>
          </a:p>
          <a:p>
            <a:pPr algn="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TRANSVERSALIDAD</a:t>
            </a:r>
          </a:p>
        </p:txBody>
      </p:sp>
      <p:pic>
        <p:nvPicPr>
          <p:cNvPr id="3" name="Marcador de contenido 7">
            <a:extLst>
              <a:ext uri="{FF2B5EF4-FFF2-40B4-BE49-F238E27FC236}">
                <a16:creationId xmlns:a16="http://schemas.microsoft.com/office/drawing/2014/main" id="{38BF897B-AAF5-4119-8188-EF183090E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"/>
          <a:stretch/>
        </p:blipFill>
        <p:spPr>
          <a:xfrm>
            <a:off x="2854261" y="2611796"/>
            <a:ext cx="1613088" cy="1634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4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4624</TotalTime>
  <Words>991</Words>
  <Application>Microsoft Office PowerPoint</Application>
  <PresentationFormat>Panorámica</PresentationFormat>
  <Paragraphs>168</Paragraphs>
  <Slides>18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Montserrat Medium</vt:lpstr>
      <vt:lpstr>Arial</vt:lpstr>
      <vt:lpstr>Montserrat SemiBold</vt:lpstr>
      <vt:lpstr>Calibri</vt:lpstr>
      <vt:lpstr>Aptos</vt:lpstr>
      <vt:lpstr>Montserrat</vt:lpstr>
      <vt:lpstr>Wingdings</vt:lpstr>
      <vt:lpstr>Modern Love Grunge</vt:lpstr>
      <vt:lpstr>Symbol</vt:lpstr>
      <vt:lpstr>Tema de Office</vt:lpstr>
      <vt:lpstr> PEC “ESCUELA SUSTENTABLE” 19 DE JUNIO DE 2024</vt:lpstr>
      <vt:lpstr>ESCUELA SUSTENTABLE ZONA VERDE</vt:lpstr>
      <vt:lpstr>Presentación de PowerPoint</vt:lpstr>
      <vt:lpstr>Presentación de PowerPoint</vt:lpstr>
      <vt:lpstr>IMPACTO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4TBV JARDÍN DE CACTÁCEAS</vt:lpstr>
      <vt:lpstr>Presentación de PowerPoint</vt:lpstr>
      <vt:lpstr>Presentación de PowerPoint</vt:lpstr>
      <vt:lpstr>RESULTADOS </vt:lpstr>
      <vt:lpstr>TRANSVERSALIDAD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guadalupe rojas</cp:lastModifiedBy>
  <cp:revision>152</cp:revision>
  <dcterms:created xsi:type="dcterms:W3CDTF">2018-12-04T03:27:02Z</dcterms:created>
  <dcterms:modified xsi:type="dcterms:W3CDTF">2024-06-18T17:29:57Z</dcterms:modified>
</cp:coreProperties>
</file>